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9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18288000" cy="10287000"/>
  <p:notesSz cx="6858000" cy="9144000"/>
  <p:embeddedFontLst>
    <p:embeddedFont>
      <p:font typeface="Gotham" panose="020B0604020202020204" charset="0"/>
      <p:regular r:id="rId37"/>
    </p:embeddedFont>
    <p:embeddedFont>
      <p:font typeface="Gotham Bold" panose="020B0604020202020204" charset="0"/>
      <p:regular r:id="rId38"/>
    </p:embeddedFont>
    <p:embeddedFont>
      <p:font typeface="Gotham Italics" panose="020B0604020202020204" charset="0"/>
      <p:regular r:id="rId39"/>
    </p:embeddedFont>
    <p:embeddedFont>
      <p:font typeface="Sunborn"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7.png"/><Relationship Id="rId4" Type="http://schemas.microsoft.com/office/2017/06/relationships/model3d" Target="../media/model3d2.glb"/></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17/06/relationships/model3d" Target="../media/model3d1.glb"/><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54471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471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54471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3369750" y="2111849"/>
            <a:ext cx="13889550" cy="4492983"/>
          </a:xfrm>
          <a:prstGeom prst="rect">
            <a:avLst/>
          </a:prstGeom>
        </p:spPr>
        <p:txBody>
          <a:bodyPr lIns="0" tIns="0" rIns="0" bIns="0" rtlCol="0" anchor="t">
            <a:spAutoFit/>
          </a:bodyPr>
          <a:lstStyle/>
          <a:p>
            <a:pPr marL="0" lvl="0" indent="0" algn="l">
              <a:lnSpc>
                <a:spcPts val="11839"/>
              </a:lnSpc>
            </a:pPr>
            <a:r>
              <a:rPr lang="en-US" sz="9785">
                <a:solidFill>
                  <a:srgbClr val="5F6F52"/>
                </a:solidFill>
                <a:latin typeface="Sunborn"/>
                <a:ea typeface="Sunborn"/>
                <a:cs typeface="Sunborn"/>
                <a:sym typeface="Sunborn"/>
              </a:rPr>
              <a:t>Evaluating Multi-Stage Filtration Efficiency</a:t>
            </a:r>
          </a:p>
        </p:txBody>
      </p:sp>
      <p:grpSp>
        <p:nvGrpSpPr>
          <p:cNvPr id="6" name="Group 6"/>
          <p:cNvGrpSpPr/>
          <p:nvPr/>
        </p:nvGrpSpPr>
        <p:grpSpPr>
          <a:xfrm>
            <a:off x="3369750" y="8927655"/>
            <a:ext cx="3476989" cy="881955"/>
            <a:chOff x="0" y="0"/>
            <a:chExt cx="915750" cy="232284"/>
          </a:xfrm>
        </p:grpSpPr>
        <p:sp>
          <p:nvSpPr>
            <p:cNvPr id="7" name="Freeform 7"/>
            <p:cNvSpPr/>
            <p:nvPr/>
          </p:nvSpPr>
          <p:spPr>
            <a:xfrm>
              <a:off x="0" y="0"/>
              <a:ext cx="915750" cy="232284"/>
            </a:xfrm>
            <a:custGeom>
              <a:avLst/>
              <a:gdLst/>
              <a:ahLst/>
              <a:cxnLst/>
              <a:rect l="l" t="t" r="r" b="b"/>
              <a:pathLst>
                <a:path w="915750" h="232284">
                  <a:moveTo>
                    <a:pt x="0" y="0"/>
                  </a:moveTo>
                  <a:lnTo>
                    <a:pt x="915750" y="0"/>
                  </a:lnTo>
                  <a:lnTo>
                    <a:pt x="915750" y="232284"/>
                  </a:lnTo>
                  <a:lnTo>
                    <a:pt x="0" y="232284"/>
                  </a:lnTo>
                  <a:close/>
                </a:path>
              </a:pathLst>
            </a:custGeom>
            <a:solidFill>
              <a:srgbClr val="5F6F52"/>
            </a:solidFill>
          </p:spPr>
          <p:txBody>
            <a:bodyPr/>
            <a:lstStyle/>
            <a:p>
              <a:endParaRPr lang="en-US"/>
            </a:p>
          </p:txBody>
        </p:sp>
        <p:sp>
          <p:nvSpPr>
            <p:cNvPr id="8" name="TextBox 8"/>
            <p:cNvSpPr txBox="1"/>
            <p:nvPr/>
          </p:nvSpPr>
          <p:spPr>
            <a:xfrm>
              <a:off x="0" y="-57150"/>
              <a:ext cx="915750" cy="289434"/>
            </a:xfrm>
            <a:prstGeom prst="rect">
              <a:avLst/>
            </a:prstGeom>
          </p:spPr>
          <p:txBody>
            <a:bodyPr lIns="50800" tIns="50800" rIns="50800" bIns="50800" rtlCol="0" anchor="ctr"/>
            <a:lstStyle/>
            <a:p>
              <a:pPr algn="ctr">
                <a:lnSpc>
                  <a:spcPts val="3852"/>
                </a:lnSpc>
              </a:pPr>
              <a:r>
                <a:rPr lang="en-US" sz="2751" b="1">
                  <a:solidFill>
                    <a:srgbClr val="FFFFFF"/>
                  </a:solidFill>
                  <a:latin typeface="Gotham Bold"/>
                  <a:ea typeface="Gotham Bold"/>
                  <a:cs typeface="Gotham Bold"/>
                  <a:sym typeface="Gotham Bold"/>
                </a:rPr>
                <a:t>17 December 2025</a:t>
              </a:r>
            </a:p>
          </p:txBody>
        </p:sp>
      </p:grpSp>
      <p:sp>
        <p:nvSpPr>
          <p:cNvPr id="9" name="TextBox 9"/>
          <p:cNvSpPr txBox="1"/>
          <p:nvPr/>
        </p:nvSpPr>
        <p:spPr>
          <a:xfrm>
            <a:off x="3369750" y="6538157"/>
            <a:ext cx="13889550"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In A Low-Cost Solar-Powered Water Filtration System</a:t>
            </a:r>
          </a:p>
        </p:txBody>
      </p:sp>
      <p:sp>
        <p:nvSpPr>
          <p:cNvPr id="10" name="TextBox 10"/>
          <p:cNvSpPr txBox="1"/>
          <p:nvPr/>
        </p:nvSpPr>
        <p:spPr>
          <a:xfrm>
            <a:off x="3378953" y="873775"/>
            <a:ext cx="10358002" cy="529811"/>
          </a:xfrm>
          <a:prstGeom prst="rect">
            <a:avLst/>
          </a:prstGeom>
        </p:spPr>
        <p:txBody>
          <a:bodyPr lIns="0" tIns="0" rIns="0" bIns="0" rtlCol="0" anchor="t">
            <a:spAutoFit/>
          </a:bodyPr>
          <a:lstStyle/>
          <a:p>
            <a:pPr marL="0" lvl="0" indent="0" algn="l">
              <a:lnSpc>
                <a:spcPts val="4397"/>
              </a:lnSpc>
              <a:spcBef>
                <a:spcPct val="0"/>
              </a:spcBef>
            </a:pPr>
            <a:r>
              <a:rPr lang="en-US" sz="3141">
                <a:solidFill>
                  <a:srgbClr val="5F6F52"/>
                </a:solidFill>
                <a:latin typeface="Gotham"/>
                <a:ea typeface="Gotham"/>
                <a:cs typeface="Gotham"/>
                <a:sym typeface="Gotham"/>
              </a:rPr>
              <a:t>Diya Panthulu | Pine View School | Hali Flahavan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a:extLst>
            <a:ext uri="{FF2B5EF4-FFF2-40B4-BE49-F238E27FC236}">
              <a16:creationId xmlns:a16="http://schemas.microsoft.com/office/drawing/2014/main" id="{B3993D1F-12B1-9402-5FEB-0A096E774F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0B49F85-1611-7534-31C2-AA4F819C3C4D}"/>
              </a:ext>
            </a:extLst>
          </p:cNvPr>
          <p:cNvSpPr/>
          <p:nvPr/>
        </p:nvSpPr>
        <p:spPr>
          <a:xfrm rot="5400000" flipV="1">
            <a:off x="16927571"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3C8C969F-58A2-EEA0-8D2D-E09854243D4D}"/>
              </a:ext>
            </a:extLst>
          </p:cNvPr>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Engineering Design</a:t>
            </a:r>
          </a:p>
        </p:txBody>
      </p:sp>
      <p:sp>
        <p:nvSpPr>
          <p:cNvPr id="4" name="Freeform 4">
            <a:extLst>
              <a:ext uri="{FF2B5EF4-FFF2-40B4-BE49-F238E27FC236}">
                <a16:creationId xmlns:a16="http://schemas.microsoft.com/office/drawing/2014/main" id="{AC277CF3-0158-4C39-714D-EAB80E692DD6}"/>
              </a:ext>
            </a:extLst>
          </p:cNvPr>
          <p:cNvSpPr/>
          <p:nvPr/>
        </p:nvSpPr>
        <p:spPr>
          <a:xfrm rot="5400000" flipV="1">
            <a:off x="13190607"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58EB6B7-A13A-C81D-A7B8-EBD0787952C1}"/>
              </a:ext>
            </a:extLst>
          </p:cNvPr>
          <p:cNvSpPr/>
          <p:nvPr/>
        </p:nvSpPr>
        <p:spPr>
          <a:xfrm rot="5400000" flipH="1" flipV="1">
            <a:off x="15015609" y="376568"/>
            <a:ext cx="924994" cy="2102259"/>
          </a:xfrm>
          <a:custGeom>
            <a:avLst/>
            <a:gdLst/>
            <a:ahLst/>
            <a:cxnLst/>
            <a:rect l="l" t="t" r="r" b="b"/>
            <a:pathLst>
              <a:path w="924994" h="2102259">
                <a:moveTo>
                  <a:pt x="924994" y="2102259"/>
                </a:moveTo>
                <a:lnTo>
                  <a:pt x="0" y="2102259"/>
                </a:lnTo>
                <a:lnTo>
                  <a:pt x="0" y="0"/>
                </a:lnTo>
                <a:lnTo>
                  <a:pt x="924994" y="0"/>
                </a:lnTo>
                <a:lnTo>
                  <a:pt x="924994"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97051583-0712-9669-5357-8B94AD077D2C}"/>
              </a:ext>
            </a:extLst>
          </p:cNvPr>
          <p:cNvSpPr txBox="1"/>
          <p:nvPr/>
        </p:nvSpPr>
        <p:spPr>
          <a:xfrm>
            <a:off x="7523104" y="2489558"/>
            <a:ext cx="4919034" cy="389337"/>
          </a:xfrm>
          <a:prstGeom prst="rect">
            <a:avLst/>
          </a:prstGeom>
        </p:spPr>
        <p:txBody>
          <a:bodyPr lIns="0" tIns="0" rIns="0" bIns="0" rtlCol="0" anchor="t">
            <a:spAutoFit/>
          </a:bodyPr>
          <a:lstStyle/>
          <a:p>
            <a:pPr marL="0" lvl="0" indent="0" algn="l">
              <a:lnSpc>
                <a:spcPts val="3361"/>
              </a:lnSpc>
            </a:pPr>
            <a:r>
              <a:rPr lang="en-US" sz="2778" dirty="0">
                <a:solidFill>
                  <a:srgbClr val="5F6F52"/>
                </a:solidFill>
                <a:latin typeface="Sunborn"/>
                <a:ea typeface="Sunborn"/>
                <a:cs typeface="Sunborn"/>
                <a:sym typeface="Sunborn"/>
              </a:rPr>
              <a:t>Components Cad Model</a:t>
            </a:r>
          </a:p>
        </p:txBody>
      </p:sp>
      <p:sp>
        <p:nvSpPr>
          <p:cNvPr id="8" name="TextBox 8">
            <a:extLst>
              <a:ext uri="{FF2B5EF4-FFF2-40B4-BE49-F238E27FC236}">
                <a16:creationId xmlns:a16="http://schemas.microsoft.com/office/drawing/2014/main" id="{DAABAF64-EBA4-F75F-A1E8-E501C8FBD8B2}"/>
              </a:ext>
            </a:extLst>
          </p:cNvPr>
          <p:cNvSpPr txBox="1"/>
          <p:nvPr/>
        </p:nvSpPr>
        <p:spPr>
          <a:xfrm>
            <a:off x="624369" y="6259730"/>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Screenshot taken by Diya Panthulu</a:t>
            </a: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E705F75E-64C8-0A4C-509F-06CA3DCE70FD}"/>
                  </a:ext>
                </a:extLst>
              </p:cNvPr>
              <p:cNvGraphicFramePr>
                <a:graphicFrameLocks noChangeAspect="1"/>
              </p:cNvGraphicFramePr>
              <p:nvPr>
                <p:extLst>
                  <p:ext uri="{D42A27DB-BD31-4B8C-83A1-F6EECF244321}">
                    <p14:modId xmlns:p14="http://schemas.microsoft.com/office/powerpoint/2010/main" val="3601601556"/>
                  </p:ext>
                </p:extLst>
              </p:nvPr>
            </p:nvGraphicFramePr>
            <p:xfrm>
              <a:off x="7290660" y="2022859"/>
              <a:ext cx="9720315" cy="8044726"/>
            </p:xfrm>
            <a:graphic>
              <a:graphicData uri="http://schemas.microsoft.com/office/drawing/2017/model3d">
                <am3d:model3d r:embed="rId4">
                  <am3d:spPr>
                    <a:xfrm>
                      <a:off x="0" y="0"/>
                      <a:ext cx="9720315" cy="8044726"/>
                    </a:xfrm>
                    <a:prstGeom prst="rect">
                      <a:avLst/>
                    </a:prstGeom>
                  </am3d:spPr>
                  <am3d:camera>
                    <am3d:pos x="0" y="0" z="58188949"/>
                    <am3d:up dx="0" dy="36000000" dz="0"/>
                    <am3d:lookAt x="0" y="0" z="0"/>
                    <am3d:perspective fov="2700000"/>
                  </am3d:camera>
                  <am3d:trans>
                    <am3d:meterPerModelUnit n="1896" d="1000000"/>
                    <am3d:preTrans dx="-17658644" dy="-11264707" dz="5373549"/>
                    <am3d:scale>
                      <am3d:sx n="1000000" d="1000000"/>
                      <am3d:sy n="1000000" d="1000000"/>
                      <am3d:sz n="1000000" d="1000000"/>
                    </am3d:scale>
                    <am3d:rot ax="9328465" ay="-1836795" az="-10015165"/>
                    <am3d:postTrans dx="0" dy="0" dz="0"/>
                  </am3d:trans>
                  <am3d:raster rName="Office3DRenderer" rVer="16.0.8326">
                    <am3d:blip r:embed="rId5"/>
                  </am3d:raster>
                  <am3d:objViewport viewportSz="119861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E705F75E-64C8-0A4C-509F-06CA3DCE70FD}"/>
                  </a:ext>
                </a:extLst>
              </p:cNvPr>
              <p:cNvPicPr>
                <a:picLocks noGrp="1" noRot="1" noChangeAspect="1" noMove="1" noResize="1" noEditPoints="1" noAdjustHandles="1" noChangeArrowheads="1" noChangeShapeType="1" noCrop="1"/>
              </p:cNvPicPr>
              <p:nvPr/>
            </p:nvPicPr>
            <p:blipFill>
              <a:blip r:embed="rId5"/>
              <a:stretch>
                <a:fillRect/>
              </a:stretch>
            </p:blipFill>
            <p:spPr>
              <a:xfrm>
                <a:off x="7290660" y="2022859"/>
                <a:ext cx="9720315" cy="8044726"/>
              </a:xfrm>
              <a:prstGeom prst="rect">
                <a:avLst/>
              </a:prstGeom>
            </p:spPr>
          </p:pic>
        </mc:Fallback>
      </mc:AlternateContent>
      <p:sp>
        <p:nvSpPr>
          <p:cNvPr id="11" name="Freeform 7">
            <a:extLst>
              <a:ext uri="{FF2B5EF4-FFF2-40B4-BE49-F238E27FC236}">
                <a16:creationId xmlns:a16="http://schemas.microsoft.com/office/drawing/2014/main" id="{62594635-6380-5256-BA66-31016DF5FAC1}"/>
              </a:ext>
            </a:extLst>
          </p:cNvPr>
          <p:cNvSpPr/>
          <p:nvPr/>
        </p:nvSpPr>
        <p:spPr>
          <a:xfrm>
            <a:off x="624369" y="2650261"/>
            <a:ext cx="5573895" cy="3609469"/>
          </a:xfrm>
          <a:custGeom>
            <a:avLst/>
            <a:gdLst/>
            <a:ahLst/>
            <a:cxnLst/>
            <a:rect l="l" t="t" r="r" b="b"/>
            <a:pathLst>
              <a:path w="4207105" h="2754017">
                <a:moveTo>
                  <a:pt x="0" y="0"/>
                </a:moveTo>
                <a:lnTo>
                  <a:pt x="4207105" y="0"/>
                </a:lnTo>
                <a:lnTo>
                  <a:pt x="4207105" y="2754017"/>
                </a:lnTo>
                <a:lnTo>
                  <a:pt x="0" y="2754017"/>
                </a:lnTo>
                <a:lnTo>
                  <a:pt x="0" y="0"/>
                </a:lnTo>
                <a:close/>
              </a:path>
            </a:pathLst>
          </a:custGeom>
          <a:blipFill>
            <a:blip r:embed="rId6"/>
            <a:stretch>
              <a:fillRect l="-47821" t="-51770" r="-10166" b="-63156"/>
            </a:stretch>
          </a:blipFill>
        </p:spPr>
        <p:txBody>
          <a:bodyPr/>
          <a:lstStyle/>
          <a:p>
            <a:endParaRPr lang="en-US"/>
          </a:p>
        </p:txBody>
      </p:sp>
    </p:spTree>
    <p:extLst>
      <p:ext uri="{BB962C8B-B14F-4D97-AF65-F5344CB8AC3E}">
        <p14:creationId xmlns:p14="http://schemas.microsoft.com/office/powerpoint/2010/main" val="156596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3105486" y="3076669"/>
            <a:ext cx="14417868" cy="3086100"/>
            <a:chOff x="0" y="0"/>
            <a:chExt cx="3797299" cy="812800"/>
          </a:xfrm>
        </p:grpSpPr>
        <p:sp>
          <p:nvSpPr>
            <p:cNvPr id="6" name="Freeform 6"/>
            <p:cNvSpPr/>
            <p:nvPr/>
          </p:nvSpPr>
          <p:spPr>
            <a:xfrm>
              <a:off x="0" y="0"/>
              <a:ext cx="3797298" cy="812800"/>
            </a:xfrm>
            <a:custGeom>
              <a:avLst/>
              <a:gdLst/>
              <a:ahLst/>
              <a:cxnLst/>
              <a:rect l="l" t="t" r="r" b="b"/>
              <a:pathLst>
                <a:path w="3797298" h="812800">
                  <a:moveTo>
                    <a:pt x="0" y="0"/>
                  </a:moveTo>
                  <a:lnTo>
                    <a:pt x="3797298" y="0"/>
                  </a:lnTo>
                  <a:lnTo>
                    <a:pt x="3797298" y="812800"/>
                  </a:lnTo>
                  <a:lnTo>
                    <a:pt x="0" y="812800"/>
                  </a:lnTo>
                  <a:close/>
                </a:path>
              </a:pathLst>
            </a:custGeom>
            <a:solidFill>
              <a:srgbClr val="D6DAC8"/>
            </a:solidFill>
          </p:spPr>
          <p:txBody>
            <a:bodyPr/>
            <a:lstStyle/>
            <a:p>
              <a:endParaRPr lang="en-US"/>
            </a:p>
          </p:txBody>
        </p:sp>
        <p:sp>
          <p:nvSpPr>
            <p:cNvPr id="7" name="TextBox 7"/>
            <p:cNvSpPr txBox="1"/>
            <p:nvPr/>
          </p:nvSpPr>
          <p:spPr>
            <a:xfrm>
              <a:off x="0" y="-47625"/>
              <a:ext cx="3797299" cy="8604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105486" y="6525246"/>
            <a:ext cx="14153814" cy="3086100"/>
            <a:chOff x="0" y="0"/>
            <a:chExt cx="3727754" cy="812800"/>
          </a:xfrm>
        </p:grpSpPr>
        <p:sp>
          <p:nvSpPr>
            <p:cNvPr id="9" name="Freeform 9"/>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0" name="TextBox 10"/>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11" name="Group 11"/>
          <p:cNvGrpSpPr/>
          <p:nvPr/>
        </p:nvGrpSpPr>
        <p:grpSpPr>
          <a:xfrm>
            <a:off x="1562436" y="3076669"/>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4" name="Group 14"/>
          <p:cNvGrpSpPr/>
          <p:nvPr/>
        </p:nvGrpSpPr>
        <p:grpSpPr>
          <a:xfrm>
            <a:off x="1562436" y="6525246"/>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17" name="Freeform 17"/>
          <p:cNvSpPr/>
          <p:nvPr/>
        </p:nvSpPr>
        <p:spPr>
          <a:xfrm>
            <a:off x="2093313" y="7056124"/>
            <a:ext cx="2024345" cy="2024345"/>
          </a:xfrm>
          <a:custGeom>
            <a:avLst/>
            <a:gdLst/>
            <a:ahLst/>
            <a:cxnLst/>
            <a:rect l="l" t="t" r="r" b="b"/>
            <a:pathLst>
              <a:path w="2024345" h="2024345">
                <a:moveTo>
                  <a:pt x="0" y="0"/>
                </a:moveTo>
                <a:lnTo>
                  <a:pt x="2024346" y="0"/>
                </a:lnTo>
                <a:lnTo>
                  <a:pt x="2024346" y="2024345"/>
                </a:lnTo>
                <a:lnTo>
                  <a:pt x="0" y="2024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2164525" y="3520305"/>
            <a:ext cx="2024345" cy="2019285"/>
          </a:xfrm>
          <a:custGeom>
            <a:avLst/>
            <a:gdLst/>
            <a:ahLst/>
            <a:cxnLst/>
            <a:rect l="l" t="t" r="r" b="b"/>
            <a:pathLst>
              <a:path w="2024345" h="2019285">
                <a:moveTo>
                  <a:pt x="0" y="0"/>
                </a:moveTo>
                <a:lnTo>
                  <a:pt x="2024346" y="0"/>
                </a:lnTo>
                <a:lnTo>
                  <a:pt x="2024346" y="2019284"/>
                </a:lnTo>
                <a:lnTo>
                  <a:pt x="0" y="20192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5434752" y="3765405"/>
            <a:ext cx="6595010" cy="2281694"/>
          </a:xfrm>
          <a:prstGeom prst="rect">
            <a:avLst/>
          </a:prstGeom>
        </p:spPr>
        <p:txBody>
          <a:bodyPr lIns="0" tIns="0" rIns="0" bIns="0" rtlCol="0" anchor="t">
            <a:spAutoFit/>
          </a:bodyPr>
          <a:lstStyle/>
          <a:p>
            <a:pPr marL="279491" lvl="1" indent="-139745" algn="l">
              <a:lnSpc>
                <a:spcPts val="1812"/>
              </a:lnSpc>
              <a:buFont typeface="Arial"/>
              <a:buChar char="•"/>
            </a:pPr>
            <a:r>
              <a:rPr lang="en-US" sz="1294">
                <a:solidFill>
                  <a:srgbClr val="5F6F52"/>
                </a:solidFill>
                <a:latin typeface="Gotham"/>
                <a:ea typeface="Gotham"/>
                <a:cs typeface="Gotham"/>
                <a:sym typeface="Gotham"/>
              </a:rPr>
              <a:t>16 Gauge Wire</a:t>
            </a:r>
          </a:p>
          <a:p>
            <a:pPr marL="279491" lvl="1" indent="-139745" algn="l">
              <a:lnSpc>
                <a:spcPts val="1812"/>
              </a:lnSpc>
              <a:buFont typeface="Arial"/>
              <a:buChar char="•"/>
            </a:pPr>
            <a:r>
              <a:rPr lang="en-US" sz="1294">
                <a:solidFill>
                  <a:srgbClr val="5F6F52"/>
                </a:solidFill>
                <a:latin typeface="Gotham"/>
                <a:ea typeface="Gotham"/>
                <a:cs typeface="Gotham"/>
                <a:sym typeface="Gotham"/>
              </a:rPr>
              <a:t>⅜ in. OD (outer diameter) x ⅜ Inch NPT Straight Adapter (Push to Connect fitting)</a:t>
            </a:r>
          </a:p>
          <a:p>
            <a:pPr marL="279491" lvl="1" indent="-139745" algn="l">
              <a:lnSpc>
                <a:spcPts val="1812"/>
              </a:lnSpc>
              <a:buFont typeface="Arial"/>
              <a:buChar char="•"/>
            </a:pPr>
            <a:r>
              <a:rPr lang="en-US" sz="1294">
                <a:solidFill>
                  <a:srgbClr val="5F6F52"/>
                </a:solidFill>
                <a:latin typeface="Gotham"/>
                <a:ea typeface="Gotham"/>
                <a:cs typeface="Gotham"/>
                <a:sym typeface="Gotham"/>
              </a:rPr>
              <a:t>Female spade connectors</a:t>
            </a:r>
          </a:p>
          <a:p>
            <a:pPr marL="279491" lvl="1" indent="-139745" algn="l">
              <a:lnSpc>
                <a:spcPts val="1812"/>
              </a:lnSpc>
              <a:buFont typeface="Arial"/>
              <a:buChar char="•"/>
            </a:pPr>
            <a:r>
              <a:rPr lang="en-US" sz="1294">
                <a:solidFill>
                  <a:srgbClr val="5F6F52"/>
                </a:solidFill>
                <a:latin typeface="Gotham"/>
                <a:ea typeface="Gotham"/>
                <a:cs typeface="Gotham"/>
                <a:sym typeface="Gotham"/>
              </a:rPr>
              <a:t>Electrical tape</a:t>
            </a:r>
          </a:p>
          <a:p>
            <a:pPr marL="279491" lvl="1" indent="-139745" algn="l">
              <a:lnSpc>
                <a:spcPts val="1812"/>
              </a:lnSpc>
              <a:buFont typeface="Arial"/>
              <a:buChar char="•"/>
            </a:pPr>
            <a:r>
              <a:rPr lang="en-US" sz="1294">
                <a:solidFill>
                  <a:srgbClr val="5F6F52"/>
                </a:solidFill>
                <a:latin typeface="Gotham"/>
                <a:ea typeface="Gotham"/>
                <a:cs typeface="Gotham"/>
                <a:sym typeface="Gotham"/>
              </a:rPr>
              <a:t>10A Charge controller</a:t>
            </a:r>
          </a:p>
          <a:p>
            <a:pPr marL="279491" lvl="1" indent="-139745" algn="l">
              <a:lnSpc>
                <a:spcPts val="1812"/>
              </a:lnSpc>
              <a:buFont typeface="Arial"/>
              <a:buChar char="•"/>
            </a:pPr>
            <a:r>
              <a:rPr lang="en-US" sz="1294">
                <a:solidFill>
                  <a:srgbClr val="5F6F52"/>
                </a:solidFill>
                <a:latin typeface="Gotham"/>
                <a:ea typeface="Gotham"/>
                <a:cs typeface="Gotham"/>
                <a:sym typeface="Gotham"/>
              </a:rPr>
              <a:t>⅜ in. to ¼ in. Barb reducer</a:t>
            </a:r>
          </a:p>
          <a:p>
            <a:pPr marL="279491" lvl="1" indent="-139745" algn="l">
              <a:lnSpc>
                <a:spcPts val="1812"/>
              </a:lnSpc>
              <a:buFont typeface="Arial"/>
              <a:buChar char="•"/>
            </a:pPr>
            <a:r>
              <a:rPr lang="en-US" sz="1294">
                <a:solidFill>
                  <a:srgbClr val="5F6F52"/>
                </a:solidFill>
                <a:latin typeface="Gotham"/>
                <a:ea typeface="Gotham"/>
                <a:cs typeface="Gotham"/>
                <a:sym typeface="Gotham"/>
              </a:rPr>
              <a:t>½ in. ID (inner diameter), ⅜ in. ID, and ¼ in. ID vinyl tubing</a:t>
            </a:r>
          </a:p>
          <a:p>
            <a:pPr marL="279491" lvl="1" indent="-139745" algn="l">
              <a:lnSpc>
                <a:spcPts val="1812"/>
              </a:lnSpc>
              <a:buFont typeface="Arial"/>
              <a:buChar char="•"/>
            </a:pPr>
            <a:r>
              <a:rPr lang="en-US" sz="1294">
                <a:solidFill>
                  <a:srgbClr val="5F6F52"/>
                </a:solidFill>
                <a:latin typeface="Gotham"/>
                <a:ea typeface="Gotham"/>
                <a:cs typeface="Gotham"/>
                <a:sym typeface="Gotham"/>
              </a:rPr>
              <a:t>¼ in. to ⅜ in. OD tube (push to connect fitting) Straight Male Thread Adapter</a:t>
            </a:r>
          </a:p>
          <a:p>
            <a:pPr marL="279491" lvl="1" indent="-139745" algn="l">
              <a:lnSpc>
                <a:spcPts val="1812"/>
              </a:lnSpc>
              <a:buFont typeface="Arial"/>
              <a:buChar char="•"/>
            </a:pPr>
            <a:r>
              <a:rPr lang="en-US" sz="1294">
                <a:solidFill>
                  <a:srgbClr val="5F6F52"/>
                </a:solidFill>
                <a:latin typeface="Gotham"/>
                <a:ea typeface="Gotham"/>
                <a:cs typeface="Gotham"/>
                <a:sym typeface="Gotham"/>
              </a:rPr>
              <a:t>Removable Water Tank</a:t>
            </a:r>
          </a:p>
        </p:txBody>
      </p:sp>
      <p:sp>
        <p:nvSpPr>
          <p:cNvPr id="20" name="TextBox 20"/>
          <p:cNvSpPr txBox="1"/>
          <p:nvPr/>
        </p:nvSpPr>
        <p:spPr>
          <a:xfrm>
            <a:off x="5434752" y="7611653"/>
            <a:ext cx="3942722"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5F6F52"/>
                </a:solidFill>
                <a:latin typeface="Gotham"/>
                <a:ea typeface="Gotham"/>
                <a:cs typeface="Gotham"/>
                <a:sym typeface="Gotham"/>
              </a:rPr>
              <a:t>Diaphragm Pump</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Solar Panels</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Battery Backup</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Preliminary Cloth</a:t>
            </a:r>
          </a:p>
        </p:txBody>
      </p:sp>
      <p:sp>
        <p:nvSpPr>
          <p:cNvPr id="21" name="TextBox 21"/>
          <p:cNvSpPr txBox="1"/>
          <p:nvPr/>
        </p:nvSpPr>
        <p:spPr>
          <a:xfrm>
            <a:off x="5434752" y="3279630"/>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Materials</a:t>
            </a:r>
          </a:p>
        </p:txBody>
      </p:sp>
      <p:sp>
        <p:nvSpPr>
          <p:cNvPr id="22" name="TextBox 22"/>
          <p:cNvSpPr txBox="1"/>
          <p:nvPr/>
        </p:nvSpPr>
        <p:spPr>
          <a:xfrm>
            <a:off x="5434752" y="6923470"/>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Main Components</a:t>
            </a:r>
          </a:p>
        </p:txBody>
      </p:sp>
      <p:sp>
        <p:nvSpPr>
          <p:cNvPr id="23" name="TextBox 23"/>
          <p:cNvSpPr txBox="1"/>
          <p:nvPr/>
        </p:nvSpPr>
        <p:spPr>
          <a:xfrm>
            <a:off x="1562436" y="1560260"/>
            <a:ext cx="15080201" cy="1001257"/>
          </a:xfrm>
          <a:prstGeom prst="rect">
            <a:avLst/>
          </a:prstGeom>
        </p:spPr>
        <p:txBody>
          <a:bodyPr lIns="0" tIns="0" rIns="0" bIns="0" rtlCol="0" anchor="t">
            <a:spAutoFit/>
          </a:bodyPr>
          <a:lstStyle/>
          <a:p>
            <a:pPr marL="0" lvl="0" indent="0" algn="l">
              <a:lnSpc>
                <a:spcPts val="7996"/>
              </a:lnSpc>
            </a:pPr>
            <a:r>
              <a:rPr lang="en-US" sz="6608">
                <a:solidFill>
                  <a:srgbClr val="5F6F52"/>
                </a:solidFill>
                <a:latin typeface="Sunborn"/>
                <a:ea typeface="Sunborn"/>
                <a:cs typeface="Sunborn"/>
                <a:sym typeface="Sunborn"/>
              </a:rPr>
              <a:t>Materials and Components</a:t>
            </a:r>
          </a:p>
        </p:txBody>
      </p:sp>
      <p:sp>
        <p:nvSpPr>
          <p:cNvPr id="24" name="TextBox 24"/>
          <p:cNvSpPr txBox="1"/>
          <p:nvPr/>
        </p:nvSpPr>
        <p:spPr>
          <a:xfrm>
            <a:off x="8601557" y="7611653"/>
            <a:ext cx="3942722"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5F6F52"/>
                </a:solidFill>
                <a:latin typeface="Gotham"/>
                <a:ea typeface="Gotham"/>
                <a:cs typeface="Gotham"/>
                <a:sym typeface="Gotham"/>
              </a:rPr>
              <a:t>Sediment Filter</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0.1 Micron filter</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Removable Water Tank</a:t>
            </a:r>
          </a:p>
          <a:p>
            <a:pPr marL="474979" lvl="1" indent="-237490" algn="l">
              <a:lnSpc>
                <a:spcPts val="3079"/>
              </a:lnSpc>
              <a:buFont typeface="Arial"/>
              <a:buChar char="•"/>
            </a:pPr>
            <a:r>
              <a:rPr lang="en-US" sz="2199" dirty="0">
                <a:solidFill>
                  <a:srgbClr val="5F6F52"/>
                </a:solidFill>
                <a:latin typeface="Gotham"/>
                <a:ea typeface="Gotham"/>
                <a:cs typeface="Gotham"/>
                <a:sym typeface="Gotham"/>
              </a:rPr>
              <a:t>Charge Controller</a:t>
            </a:r>
          </a:p>
        </p:txBody>
      </p:sp>
      <p:sp>
        <p:nvSpPr>
          <p:cNvPr id="25" name="TextBox 25"/>
          <p:cNvSpPr txBox="1"/>
          <p:nvPr/>
        </p:nvSpPr>
        <p:spPr>
          <a:xfrm>
            <a:off x="12315512" y="3308205"/>
            <a:ext cx="6595010" cy="2738894"/>
          </a:xfrm>
          <a:prstGeom prst="rect">
            <a:avLst/>
          </a:prstGeom>
        </p:spPr>
        <p:txBody>
          <a:bodyPr lIns="0" tIns="0" rIns="0" bIns="0" rtlCol="0" anchor="t">
            <a:spAutoFit/>
          </a:bodyPr>
          <a:lstStyle/>
          <a:p>
            <a:pPr marL="279491" lvl="1" indent="-139745" algn="l">
              <a:lnSpc>
                <a:spcPts val="1812"/>
              </a:lnSpc>
              <a:buFont typeface="Arial"/>
              <a:buChar char="•"/>
            </a:pPr>
            <a:r>
              <a:rPr lang="en-US" sz="1294" dirty="0">
                <a:solidFill>
                  <a:srgbClr val="5F6F52"/>
                </a:solidFill>
                <a:latin typeface="Gotham"/>
                <a:ea typeface="Gotham"/>
                <a:cs typeface="Gotham"/>
                <a:sym typeface="Gotham"/>
              </a:rPr>
              <a:t>12 V 10-Watt Solar Panel</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0.1 Micron filter</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12v 7ah rechargeable battery</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2.5 in x 10 in 5-micron filter</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⅜ in. OD RO water tubing</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12V DC Diaphragm pump</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Scissors</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Wire Strippers</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Wire Crimpers</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PTFE tape</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Hot Glue</a:t>
            </a:r>
          </a:p>
          <a:p>
            <a:pPr marL="279491" lvl="1" indent="-139745" algn="l">
              <a:lnSpc>
                <a:spcPts val="1812"/>
              </a:lnSpc>
              <a:buFont typeface="Arial"/>
              <a:buChar char="•"/>
            </a:pPr>
            <a:r>
              <a:rPr lang="en-US" sz="1294" dirty="0">
                <a:solidFill>
                  <a:srgbClr val="5F6F52"/>
                </a:solidFill>
                <a:latin typeface="Gotham"/>
                <a:ea typeface="Gotham"/>
                <a:cs typeface="Gotham"/>
                <a:sym typeface="Gotham"/>
              </a:rPr>
              <a:t>⅜ in. NPT, 10 in. water filter housing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807006" y="787117"/>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15261" y="2541058"/>
            <a:ext cx="15803112" cy="7218187"/>
          </a:xfrm>
          <a:prstGeom prst="rect">
            <a:avLst/>
          </a:prstGeom>
        </p:spPr>
        <p:txBody>
          <a:bodyPr lIns="0" tIns="0" rIns="0" bIns="0" rtlCol="0" anchor="t">
            <a:spAutoFit/>
          </a:bodyPr>
          <a:lstStyle/>
          <a:p>
            <a:pPr marL="426040" lvl="1" indent="-213020" algn="l">
              <a:lnSpc>
                <a:spcPts val="2762"/>
              </a:lnSpc>
              <a:buAutoNum type="arabicPeriod"/>
            </a:pPr>
            <a:r>
              <a:rPr lang="en-US" sz="1973" dirty="0">
                <a:solidFill>
                  <a:srgbClr val="5F6F52"/>
                </a:solidFill>
                <a:latin typeface="Gotham"/>
                <a:ea typeface="Gotham"/>
                <a:cs typeface="Gotham"/>
                <a:sym typeface="Gotham"/>
              </a:rPr>
              <a:t> Obtain all parts, tubing, and connectors.</a:t>
            </a:r>
          </a:p>
          <a:p>
            <a:pPr marL="426040" lvl="1" indent="-213020" algn="l">
              <a:lnSpc>
                <a:spcPts val="2762"/>
              </a:lnSpc>
              <a:buAutoNum type="arabicPeriod"/>
            </a:pPr>
            <a:r>
              <a:rPr lang="en-US" sz="1973" dirty="0">
                <a:solidFill>
                  <a:srgbClr val="5F6F52"/>
                </a:solidFill>
                <a:latin typeface="Gotham"/>
                <a:ea typeface="Gotham"/>
                <a:cs typeface="Gotham"/>
                <a:sym typeface="Gotham"/>
              </a:rPr>
              <a:t> Wire the battery backup, solar panels, charge controller, and diaphragm pump together using wire strippers and crimpers.</a:t>
            </a:r>
          </a:p>
          <a:p>
            <a:pPr marL="426040" lvl="1" indent="-213020" algn="l">
              <a:lnSpc>
                <a:spcPts val="2762"/>
              </a:lnSpc>
              <a:buAutoNum type="arabicPeriod"/>
            </a:pPr>
            <a:r>
              <a:rPr lang="en-US" sz="1973" dirty="0">
                <a:solidFill>
                  <a:srgbClr val="5F6F52"/>
                </a:solidFill>
                <a:latin typeface="Gotham"/>
                <a:ea typeface="Gotham"/>
                <a:cs typeface="Gotham"/>
                <a:sym typeface="Gotham"/>
              </a:rPr>
              <a:t> Strip the positive (red) and negative (black) wires from both the solar panel and diaphragm pump.</a:t>
            </a:r>
          </a:p>
          <a:p>
            <a:pPr marL="426040" lvl="1" indent="-213020" algn="l">
              <a:lnSpc>
                <a:spcPts val="2762"/>
              </a:lnSpc>
              <a:buAutoNum type="arabicPeriod"/>
            </a:pPr>
            <a:r>
              <a:rPr lang="en-US" sz="1973" dirty="0">
                <a:solidFill>
                  <a:srgbClr val="5F6F52"/>
                </a:solidFill>
                <a:latin typeface="Gotham"/>
                <a:ea typeface="Gotham"/>
                <a:cs typeface="Gotham"/>
                <a:sym typeface="Gotham"/>
              </a:rPr>
              <a:t> Combine the red wires together and the black wires together, securing each connection with electrical tape.</a:t>
            </a:r>
          </a:p>
          <a:p>
            <a:pPr marL="426040" lvl="1" indent="-213020" algn="l">
              <a:lnSpc>
                <a:spcPts val="2762"/>
              </a:lnSpc>
              <a:buAutoNum type="arabicPeriod"/>
            </a:pPr>
            <a:r>
              <a:rPr lang="en-US" sz="1973" dirty="0">
                <a:solidFill>
                  <a:srgbClr val="5F6F52"/>
                </a:solidFill>
                <a:latin typeface="Gotham"/>
                <a:ea typeface="Gotham"/>
                <a:cs typeface="Gotham"/>
                <a:sym typeface="Gotham"/>
              </a:rPr>
              <a:t>Cut and strip approximately 3 inches of additional red and black wire. Connect one end of each to the corresponding combined red and black wires, using electrical tape to seal the connection.</a:t>
            </a:r>
          </a:p>
          <a:p>
            <a:pPr marL="426040" lvl="1" indent="-213020" algn="l">
              <a:lnSpc>
                <a:spcPts val="2762"/>
              </a:lnSpc>
              <a:buAutoNum type="arabicPeriod"/>
            </a:pPr>
            <a:r>
              <a:rPr lang="en-US" sz="1973" dirty="0">
                <a:solidFill>
                  <a:srgbClr val="5F6F52"/>
                </a:solidFill>
                <a:latin typeface="Gotham"/>
                <a:ea typeface="Gotham"/>
                <a:cs typeface="Gotham"/>
                <a:sym typeface="Gotham"/>
              </a:rPr>
              <a:t>Crimp a female spade connector onto the free end of each 3-inch wire to allow connection to the battery terminal. View the image to the right and ensure your connection looks similar.</a:t>
            </a:r>
          </a:p>
          <a:p>
            <a:pPr marL="426040" lvl="1" indent="-213020" algn="l">
              <a:lnSpc>
                <a:spcPts val="2762"/>
              </a:lnSpc>
              <a:buAutoNum type="arabicPeriod"/>
            </a:pPr>
            <a:r>
              <a:rPr lang="en-US" sz="1973" dirty="0">
                <a:solidFill>
                  <a:srgbClr val="5F6F52"/>
                </a:solidFill>
                <a:latin typeface="Gotham"/>
                <a:ea typeface="Gotham"/>
                <a:cs typeface="Gotham"/>
                <a:sym typeface="Gotham"/>
              </a:rPr>
              <a:t>Connect the solar panel, battery, and diaphragm pump to the appropriate terminals on the charge controller according to the wiring diagram (on the engineering design slide.)</a:t>
            </a:r>
          </a:p>
          <a:p>
            <a:pPr marL="426040" lvl="1" indent="-213020" algn="l">
              <a:lnSpc>
                <a:spcPts val="2762"/>
              </a:lnSpc>
              <a:buAutoNum type="arabicPeriod"/>
            </a:pPr>
            <a:r>
              <a:rPr lang="en-US" sz="1973" dirty="0">
                <a:solidFill>
                  <a:srgbClr val="5F6F52"/>
                </a:solidFill>
                <a:latin typeface="Gotham"/>
                <a:ea typeface="Gotham"/>
                <a:cs typeface="Gotham"/>
                <a:sym typeface="Gotham"/>
              </a:rPr>
              <a:t>Connect the diaphragm pump inlet to the water tank using ⅜-inch vinyl tubing.</a:t>
            </a:r>
          </a:p>
          <a:p>
            <a:pPr marL="426040" lvl="1" indent="-213020" algn="l">
              <a:lnSpc>
                <a:spcPts val="2762"/>
              </a:lnSpc>
              <a:buAutoNum type="arabicPeriod"/>
            </a:pPr>
            <a:r>
              <a:rPr lang="en-US" sz="1973" dirty="0">
                <a:solidFill>
                  <a:srgbClr val="5F6F52"/>
                </a:solidFill>
                <a:latin typeface="Gotham"/>
                <a:ea typeface="Gotham"/>
                <a:cs typeface="Gotham"/>
                <a:sym typeface="Gotham"/>
              </a:rPr>
              <a:t>Connect the pump outlet to the sediment filter inlet using ⅜-inch vinyl tubing, a connector, ⅜-inch RO tubing, and a ⅜-inch NPT fitting.</a:t>
            </a:r>
          </a:p>
          <a:p>
            <a:pPr marL="426040" lvl="1" indent="-213020" algn="l">
              <a:lnSpc>
                <a:spcPts val="2762"/>
              </a:lnSpc>
              <a:buAutoNum type="arabicPeriod"/>
            </a:pPr>
            <a:r>
              <a:rPr lang="en-US" sz="1973" dirty="0">
                <a:solidFill>
                  <a:srgbClr val="5F6F52"/>
                </a:solidFill>
                <a:latin typeface="Gotham"/>
                <a:ea typeface="Gotham"/>
                <a:cs typeface="Gotham"/>
                <a:sym typeface="Gotham"/>
              </a:rPr>
              <a:t>Wrap PTFE (Teflon) tape or another NPT thread sealant around all NPT threads to ensure a watertight seal. View the image to the right and ensure your wrapping looks similar.</a:t>
            </a:r>
          </a:p>
          <a:p>
            <a:pPr marL="426040" lvl="1" indent="-213020" algn="l">
              <a:lnSpc>
                <a:spcPts val="2762"/>
              </a:lnSpc>
              <a:buAutoNum type="arabicPeriod"/>
            </a:pPr>
            <a:r>
              <a:rPr lang="en-US" sz="1973" dirty="0">
                <a:solidFill>
                  <a:srgbClr val="5F6F52"/>
                </a:solidFill>
                <a:latin typeface="Gotham"/>
                <a:ea typeface="Gotham"/>
                <a:cs typeface="Gotham"/>
                <a:sym typeface="Gotham"/>
              </a:rPr>
              <a:t>Attach a ⅜-inch NPT fitting and RO tubing to the sediment filter outlet.</a:t>
            </a:r>
          </a:p>
          <a:p>
            <a:pPr marL="426040" lvl="1" indent="-213020" algn="l">
              <a:lnSpc>
                <a:spcPts val="2762"/>
              </a:lnSpc>
              <a:buAutoNum type="arabicPeriod"/>
            </a:pPr>
            <a:r>
              <a:rPr lang="en-US" sz="1973" dirty="0">
                <a:solidFill>
                  <a:srgbClr val="5F6F52"/>
                </a:solidFill>
                <a:latin typeface="Gotham"/>
                <a:ea typeface="Gotham"/>
                <a:cs typeface="Gotham"/>
                <a:sym typeface="Gotham"/>
              </a:rPr>
              <a:t>Use a connector to transition from RO tubing back to vinyl tubing.</a:t>
            </a:r>
          </a:p>
          <a:p>
            <a:pPr marL="426040" lvl="1" indent="-213020" algn="l">
              <a:lnSpc>
                <a:spcPts val="2762"/>
              </a:lnSpc>
              <a:buAutoNum type="arabicPeriod"/>
            </a:pPr>
            <a:r>
              <a:rPr lang="en-US" sz="1973" dirty="0">
                <a:solidFill>
                  <a:srgbClr val="5F6F52"/>
                </a:solidFill>
                <a:latin typeface="Gotham"/>
                <a:ea typeface="Gotham"/>
                <a:cs typeface="Gotham"/>
                <a:sym typeface="Gotham"/>
              </a:rPr>
              <a:t>Install a ⅜-inch to ¼-inch barb reducer to decrease the tubing size.</a:t>
            </a:r>
          </a:p>
          <a:p>
            <a:pPr marL="426040" lvl="1" indent="-213020" algn="l">
              <a:lnSpc>
                <a:spcPts val="2762"/>
              </a:lnSpc>
              <a:buAutoNum type="arabicPeriod"/>
            </a:pPr>
            <a:r>
              <a:rPr lang="en-US" sz="1973" dirty="0">
                <a:solidFill>
                  <a:srgbClr val="5F6F52"/>
                </a:solidFill>
                <a:latin typeface="Gotham"/>
                <a:ea typeface="Gotham"/>
                <a:cs typeface="Gotham"/>
                <a:sym typeface="Gotham"/>
              </a:rPr>
              <a:t>Connect the reduced ¼-inch vinyl tubing to the 0.1-micron filter.</a:t>
            </a:r>
          </a:p>
          <a:p>
            <a:pPr marL="426040" lvl="1" indent="-213020" algn="l">
              <a:lnSpc>
                <a:spcPts val="2762"/>
              </a:lnSpc>
              <a:buAutoNum type="arabicPeriod"/>
            </a:pPr>
            <a:r>
              <a:rPr lang="en-US" sz="1973" dirty="0">
                <a:solidFill>
                  <a:srgbClr val="5F6F52"/>
                </a:solidFill>
                <a:latin typeface="Gotham"/>
                <a:ea typeface="Gotham"/>
                <a:cs typeface="Gotham"/>
                <a:sym typeface="Gotham"/>
              </a:rPr>
              <a:t>Power on the system and observe operation. Check all electrical connections and tubing joints for proper function and leaks, making adjustments as necessary. Hot glue and other tools may be used to secure components.</a:t>
            </a:r>
          </a:p>
        </p:txBody>
      </p:sp>
      <p:sp>
        <p:nvSpPr>
          <p:cNvPr id="4" name="Freeform 4"/>
          <p:cNvSpPr/>
          <p:nvPr/>
        </p:nvSpPr>
        <p:spPr>
          <a:xfrm>
            <a:off x="16530275" y="2642794"/>
            <a:ext cx="1458051" cy="4240821"/>
          </a:xfrm>
          <a:custGeom>
            <a:avLst/>
            <a:gdLst/>
            <a:ahLst/>
            <a:cxnLst/>
            <a:rect l="l" t="t" r="r" b="b"/>
            <a:pathLst>
              <a:path w="1458051" h="4240821">
                <a:moveTo>
                  <a:pt x="0" y="0"/>
                </a:moveTo>
                <a:lnTo>
                  <a:pt x="1458050" y="0"/>
                </a:lnTo>
                <a:lnTo>
                  <a:pt x="1458050" y="4240821"/>
                </a:lnTo>
                <a:lnTo>
                  <a:pt x="0" y="4240821"/>
                </a:lnTo>
                <a:lnTo>
                  <a:pt x="0" y="0"/>
                </a:lnTo>
                <a:close/>
              </a:path>
            </a:pathLst>
          </a:custGeom>
          <a:blipFill>
            <a:blip r:embed="rId4"/>
            <a:stretch>
              <a:fillRect l="-53246" r="-64894"/>
            </a:stretch>
          </a:blipFill>
        </p:spPr>
        <p:txBody>
          <a:bodyPr/>
          <a:lstStyle/>
          <a:p>
            <a:endParaRPr lang="en-US"/>
          </a:p>
        </p:txBody>
      </p:sp>
      <p:sp>
        <p:nvSpPr>
          <p:cNvPr id="5" name="Freeform 5"/>
          <p:cNvSpPr/>
          <p:nvPr/>
        </p:nvSpPr>
        <p:spPr>
          <a:xfrm>
            <a:off x="16531636" y="7043157"/>
            <a:ext cx="1456689" cy="2904268"/>
          </a:xfrm>
          <a:custGeom>
            <a:avLst/>
            <a:gdLst/>
            <a:ahLst/>
            <a:cxnLst/>
            <a:rect l="l" t="t" r="r" b="b"/>
            <a:pathLst>
              <a:path w="1456689" h="2904268">
                <a:moveTo>
                  <a:pt x="0" y="0"/>
                </a:moveTo>
                <a:lnTo>
                  <a:pt x="1456689" y="0"/>
                </a:lnTo>
                <a:lnTo>
                  <a:pt x="1456689" y="2904267"/>
                </a:lnTo>
                <a:lnTo>
                  <a:pt x="0" y="2904267"/>
                </a:lnTo>
                <a:lnTo>
                  <a:pt x="0" y="0"/>
                </a:lnTo>
                <a:close/>
              </a:path>
            </a:pathLst>
          </a:custGeom>
          <a:blipFill>
            <a:blip r:embed="rId5"/>
            <a:stretch>
              <a:fillRect l="-104462" t="-34267" r="-66991" b="-47269"/>
            </a:stretch>
          </a:blipFill>
        </p:spPr>
        <p:txBody>
          <a:bodyPr/>
          <a:lstStyle/>
          <a:p>
            <a:endParaRPr lang="en-US"/>
          </a:p>
        </p:txBody>
      </p:sp>
      <p:sp>
        <p:nvSpPr>
          <p:cNvPr id="6" name="TextBox 6"/>
          <p:cNvSpPr txBox="1"/>
          <p:nvPr/>
        </p:nvSpPr>
        <p:spPr>
          <a:xfrm>
            <a:off x="669731" y="1138831"/>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Procedure</a:t>
            </a:r>
          </a:p>
        </p:txBody>
      </p:sp>
      <p:sp>
        <p:nvSpPr>
          <p:cNvPr id="7" name="TextBox 7"/>
          <p:cNvSpPr txBox="1"/>
          <p:nvPr/>
        </p:nvSpPr>
        <p:spPr>
          <a:xfrm>
            <a:off x="14883269" y="9909324"/>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927571"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385817" y="4587445"/>
            <a:ext cx="2063627" cy="2751503"/>
          </a:xfrm>
          <a:custGeom>
            <a:avLst/>
            <a:gdLst/>
            <a:ahLst/>
            <a:cxnLst/>
            <a:rect l="l" t="t" r="r" b="b"/>
            <a:pathLst>
              <a:path w="2063627" h="2751503">
                <a:moveTo>
                  <a:pt x="0" y="0"/>
                </a:moveTo>
                <a:lnTo>
                  <a:pt x="2063627" y="0"/>
                </a:lnTo>
                <a:lnTo>
                  <a:pt x="2063627" y="2751503"/>
                </a:lnTo>
                <a:lnTo>
                  <a:pt x="0" y="2751503"/>
                </a:lnTo>
                <a:lnTo>
                  <a:pt x="0" y="0"/>
                </a:lnTo>
                <a:close/>
              </a:path>
            </a:pathLst>
          </a:custGeom>
          <a:blipFill>
            <a:blip r:embed="rId4"/>
            <a:stretch>
              <a:fillRect/>
            </a:stretch>
          </a:blipFill>
        </p:spPr>
        <p:txBody>
          <a:bodyPr/>
          <a:lstStyle/>
          <a:p>
            <a:endParaRPr lang="en-US"/>
          </a:p>
        </p:txBody>
      </p:sp>
      <p:sp>
        <p:nvSpPr>
          <p:cNvPr id="4" name="Freeform 4"/>
          <p:cNvSpPr/>
          <p:nvPr/>
        </p:nvSpPr>
        <p:spPr>
          <a:xfrm>
            <a:off x="10982564" y="4565556"/>
            <a:ext cx="2096460" cy="2795280"/>
          </a:xfrm>
          <a:custGeom>
            <a:avLst/>
            <a:gdLst/>
            <a:ahLst/>
            <a:cxnLst/>
            <a:rect l="l" t="t" r="r" b="b"/>
            <a:pathLst>
              <a:path w="2096460" h="2795280">
                <a:moveTo>
                  <a:pt x="0" y="0"/>
                </a:moveTo>
                <a:lnTo>
                  <a:pt x="2096460" y="0"/>
                </a:lnTo>
                <a:lnTo>
                  <a:pt x="2096460" y="2795280"/>
                </a:lnTo>
                <a:lnTo>
                  <a:pt x="0" y="2795280"/>
                </a:lnTo>
                <a:lnTo>
                  <a:pt x="0" y="0"/>
                </a:lnTo>
                <a:close/>
              </a:path>
            </a:pathLst>
          </a:custGeom>
          <a:blipFill>
            <a:blip r:embed="rId5"/>
            <a:stretch>
              <a:fillRect/>
            </a:stretch>
          </a:blipFill>
        </p:spPr>
        <p:txBody>
          <a:bodyPr/>
          <a:lstStyle/>
          <a:p>
            <a:endParaRPr lang="en-US"/>
          </a:p>
        </p:txBody>
      </p:sp>
      <p:sp>
        <p:nvSpPr>
          <p:cNvPr id="5" name="Freeform 5"/>
          <p:cNvSpPr/>
          <p:nvPr/>
        </p:nvSpPr>
        <p:spPr>
          <a:xfrm>
            <a:off x="13612424" y="4565556"/>
            <a:ext cx="2621054" cy="2795280"/>
          </a:xfrm>
          <a:custGeom>
            <a:avLst/>
            <a:gdLst/>
            <a:ahLst/>
            <a:cxnLst/>
            <a:rect l="l" t="t" r="r" b="b"/>
            <a:pathLst>
              <a:path w="2621054" h="2795280">
                <a:moveTo>
                  <a:pt x="0" y="0"/>
                </a:moveTo>
                <a:lnTo>
                  <a:pt x="2621054" y="0"/>
                </a:lnTo>
                <a:lnTo>
                  <a:pt x="2621054" y="2795280"/>
                </a:lnTo>
                <a:lnTo>
                  <a:pt x="0" y="2795280"/>
                </a:lnTo>
                <a:lnTo>
                  <a:pt x="0" y="0"/>
                </a:lnTo>
                <a:close/>
              </a:path>
            </a:pathLst>
          </a:custGeom>
          <a:blipFill>
            <a:blip r:embed="rId6"/>
            <a:stretch>
              <a:fillRect b="-25022"/>
            </a:stretch>
          </a:blipFill>
        </p:spPr>
        <p:txBody>
          <a:bodyPr/>
          <a:lstStyle/>
          <a:p>
            <a:endParaRPr lang="en-US"/>
          </a:p>
        </p:txBody>
      </p:sp>
      <p:sp>
        <p:nvSpPr>
          <p:cNvPr id="6" name="TextBox 6"/>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Construction</a:t>
            </a:r>
          </a:p>
        </p:txBody>
      </p:sp>
      <p:sp>
        <p:nvSpPr>
          <p:cNvPr id="7" name="TextBox 7"/>
          <p:cNvSpPr txBox="1"/>
          <p:nvPr/>
        </p:nvSpPr>
        <p:spPr>
          <a:xfrm>
            <a:off x="1028700" y="2614988"/>
            <a:ext cx="16361368" cy="2279531"/>
          </a:xfrm>
          <a:prstGeom prst="rect">
            <a:avLst/>
          </a:prstGeom>
        </p:spPr>
        <p:txBody>
          <a:bodyPr lIns="0" tIns="0" rIns="0" bIns="0" rtlCol="0" anchor="t">
            <a:spAutoFit/>
          </a:bodyPr>
          <a:lstStyle/>
          <a:p>
            <a:pPr algn="l">
              <a:lnSpc>
                <a:spcPts val="4524"/>
              </a:lnSpc>
            </a:pPr>
            <a:r>
              <a:rPr lang="en-US" sz="3232" dirty="0">
                <a:solidFill>
                  <a:srgbClr val="5F6F52"/>
                </a:solidFill>
                <a:latin typeface="Gotham"/>
                <a:ea typeface="Gotham"/>
                <a:cs typeface="Gotham"/>
                <a:sym typeface="Gotham"/>
              </a:rPr>
              <a:t>Construction required a great amount of trial and error. Many wiring mistakes were made, and lots of water was spilled. However, continued efforts of iteration and research paid off to prevent spillage between tubing.</a:t>
            </a:r>
          </a:p>
          <a:p>
            <a:pPr algn="l">
              <a:lnSpc>
                <a:spcPts val="4524"/>
              </a:lnSpc>
            </a:pPr>
            <a:endParaRPr lang="en-US" sz="3232" dirty="0">
              <a:solidFill>
                <a:srgbClr val="5F6F52"/>
              </a:solidFill>
              <a:latin typeface="Gotham"/>
              <a:ea typeface="Gotham"/>
              <a:cs typeface="Gotham"/>
              <a:sym typeface="Gotham"/>
            </a:endParaRPr>
          </a:p>
        </p:txBody>
      </p:sp>
      <p:sp>
        <p:nvSpPr>
          <p:cNvPr id="8" name="TextBox 8"/>
          <p:cNvSpPr txBox="1"/>
          <p:nvPr/>
        </p:nvSpPr>
        <p:spPr>
          <a:xfrm>
            <a:off x="897932" y="6709452"/>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Safety Note</a:t>
            </a:r>
          </a:p>
        </p:txBody>
      </p:sp>
      <p:sp>
        <p:nvSpPr>
          <p:cNvPr id="9" name="TextBox 9"/>
          <p:cNvSpPr txBox="1"/>
          <p:nvPr/>
        </p:nvSpPr>
        <p:spPr>
          <a:xfrm>
            <a:off x="897932" y="7814214"/>
            <a:ext cx="16361368" cy="1705793"/>
          </a:xfrm>
          <a:prstGeom prst="rect">
            <a:avLst/>
          </a:prstGeom>
        </p:spPr>
        <p:txBody>
          <a:bodyPr lIns="0" tIns="0" rIns="0" bIns="0" rtlCol="0" anchor="t">
            <a:spAutoFit/>
          </a:bodyPr>
          <a:lstStyle/>
          <a:p>
            <a:pPr algn="l">
              <a:lnSpc>
                <a:spcPts val="4524"/>
              </a:lnSpc>
            </a:pPr>
            <a:r>
              <a:rPr lang="en-US" sz="3232" dirty="0">
                <a:solidFill>
                  <a:srgbClr val="5F6F52"/>
                </a:solidFill>
                <a:latin typeface="Gotham"/>
                <a:ea typeface="Gotham"/>
                <a:cs typeface="Gotham"/>
                <a:sym typeface="Gotham"/>
              </a:rPr>
              <a:t>Safety precautions were taken when wiring to prevent electrical shock. When wiring, the student was under supervision and made sure to research connections before implementing them.</a:t>
            </a:r>
          </a:p>
        </p:txBody>
      </p:sp>
      <p:sp>
        <p:nvSpPr>
          <p:cNvPr id="10" name="TextBox 10"/>
          <p:cNvSpPr txBox="1"/>
          <p:nvPr/>
        </p:nvSpPr>
        <p:spPr>
          <a:xfrm>
            <a:off x="1028700" y="4718492"/>
            <a:ext cx="6533892" cy="1705793"/>
          </a:xfrm>
          <a:prstGeom prst="rect">
            <a:avLst/>
          </a:prstGeom>
        </p:spPr>
        <p:txBody>
          <a:bodyPr lIns="0" tIns="0" rIns="0" bIns="0" rtlCol="0" anchor="t">
            <a:spAutoFit/>
          </a:bodyPr>
          <a:lstStyle/>
          <a:p>
            <a:pPr algn="l">
              <a:lnSpc>
                <a:spcPts val="4524"/>
              </a:lnSpc>
            </a:pPr>
            <a:r>
              <a:rPr lang="en-US" sz="3232" dirty="0">
                <a:solidFill>
                  <a:srgbClr val="5F6F52"/>
                </a:solidFill>
                <a:latin typeface="Gotham"/>
                <a:ea typeface="Gotham"/>
                <a:cs typeface="Gotham"/>
                <a:sym typeface="Gotham"/>
              </a:rPr>
              <a:t>Image 1: Failed wiring</a:t>
            </a:r>
          </a:p>
          <a:p>
            <a:pPr algn="l">
              <a:lnSpc>
                <a:spcPts val="4524"/>
              </a:lnSpc>
            </a:pPr>
            <a:r>
              <a:rPr lang="en-US" sz="3232" dirty="0">
                <a:solidFill>
                  <a:srgbClr val="5F6F52"/>
                </a:solidFill>
                <a:latin typeface="Gotham"/>
                <a:ea typeface="Gotham"/>
                <a:cs typeface="Gotham"/>
                <a:sym typeface="Gotham"/>
              </a:rPr>
              <a:t>Image 2: Failed sealant</a:t>
            </a:r>
          </a:p>
          <a:p>
            <a:pPr algn="l">
              <a:lnSpc>
                <a:spcPts val="4524"/>
              </a:lnSpc>
            </a:pPr>
            <a:r>
              <a:rPr lang="en-US" sz="3232" dirty="0">
                <a:solidFill>
                  <a:srgbClr val="5F6F52"/>
                </a:solidFill>
                <a:latin typeface="Gotham"/>
                <a:ea typeface="Gotham"/>
                <a:cs typeface="Gotham"/>
                <a:sym typeface="Gotham"/>
              </a:rPr>
              <a:t>Image 3: Spillage</a:t>
            </a:r>
          </a:p>
        </p:txBody>
      </p:sp>
      <p:sp>
        <p:nvSpPr>
          <p:cNvPr id="11" name="TextBox 11"/>
          <p:cNvSpPr txBox="1"/>
          <p:nvPr/>
        </p:nvSpPr>
        <p:spPr>
          <a:xfrm>
            <a:off x="8025936" y="4472671"/>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1</a:t>
            </a:r>
          </a:p>
        </p:txBody>
      </p:sp>
      <p:sp>
        <p:nvSpPr>
          <p:cNvPr id="12" name="TextBox 12"/>
          <p:cNvSpPr txBox="1"/>
          <p:nvPr/>
        </p:nvSpPr>
        <p:spPr>
          <a:xfrm>
            <a:off x="10673700" y="4479831"/>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2</a:t>
            </a:r>
          </a:p>
        </p:txBody>
      </p:sp>
      <p:sp>
        <p:nvSpPr>
          <p:cNvPr id="13" name="TextBox 13"/>
          <p:cNvSpPr txBox="1"/>
          <p:nvPr/>
        </p:nvSpPr>
        <p:spPr>
          <a:xfrm>
            <a:off x="13294034" y="4479831"/>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3</a:t>
            </a:r>
          </a:p>
        </p:txBody>
      </p:sp>
      <p:sp>
        <p:nvSpPr>
          <p:cNvPr id="14" name="TextBox 14"/>
          <p:cNvSpPr txBox="1"/>
          <p:nvPr/>
        </p:nvSpPr>
        <p:spPr>
          <a:xfrm>
            <a:off x="8385817" y="7322736"/>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583077" y="-43393"/>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86399" y="599214"/>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Functionality Test 1</a:t>
            </a:r>
          </a:p>
        </p:txBody>
      </p:sp>
      <p:sp>
        <p:nvSpPr>
          <p:cNvPr id="4" name="Freeform 4"/>
          <p:cNvSpPr/>
          <p:nvPr/>
        </p:nvSpPr>
        <p:spPr>
          <a:xfrm rot="5400000" flipV="1">
            <a:off x="14796175" y="3184946"/>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H="1" flipV="1">
            <a:off x="16621177" y="3184946"/>
            <a:ext cx="924994" cy="2102259"/>
          </a:xfrm>
          <a:custGeom>
            <a:avLst/>
            <a:gdLst/>
            <a:ahLst/>
            <a:cxnLst/>
            <a:rect l="l" t="t" r="r" b="b"/>
            <a:pathLst>
              <a:path w="924994" h="2102259">
                <a:moveTo>
                  <a:pt x="924994" y="2102258"/>
                </a:moveTo>
                <a:lnTo>
                  <a:pt x="0" y="2102258"/>
                </a:lnTo>
                <a:lnTo>
                  <a:pt x="0" y="0"/>
                </a:lnTo>
                <a:lnTo>
                  <a:pt x="924994" y="0"/>
                </a:lnTo>
                <a:lnTo>
                  <a:pt x="924994" y="210225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875503" y="1927881"/>
            <a:ext cx="16561928" cy="1456784"/>
          </a:xfrm>
          <a:prstGeom prst="rect">
            <a:avLst/>
          </a:prstGeom>
        </p:spPr>
        <p:txBody>
          <a:bodyPr lIns="0" tIns="0" rIns="0" bIns="0" rtlCol="0" anchor="t">
            <a:spAutoFit/>
          </a:bodyPr>
          <a:lstStyle/>
          <a:p>
            <a:pPr algn="l">
              <a:lnSpc>
                <a:spcPts val="3863"/>
              </a:lnSpc>
            </a:pPr>
            <a:r>
              <a:rPr lang="en-US" sz="2759">
                <a:solidFill>
                  <a:srgbClr val="5F6F52"/>
                </a:solidFill>
                <a:latin typeface="Gotham"/>
                <a:ea typeface="Gotham"/>
                <a:cs typeface="Gotham"/>
                <a:sym typeface="Gotham"/>
              </a:rPr>
              <a:t>Once all components were wired and connected, a functionality test was conducted to ensure everything was working correctly. The diaphragm pump worked great, and suction was solid throughout the design, giving promising flow rate results.</a:t>
            </a:r>
          </a:p>
        </p:txBody>
      </p:sp>
      <p:sp>
        <p:nvSpPr>
          <p:cNvPr id="7" name="TextBox 7"/>
          <p:cNvSpPr txBox="1"/>
          <p:nvPr/>
        </p:nvSpPr>
        <p:spPr>
          <a:xfrm>
            <a:off x="757824" y="3764053"/>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Functionality Test 2</a:t>
            </a:r>
          </a:p>
        </p:txBody>
      </p:sp>
      <p:sp>
        <p:nvSpPr>
          <p:cNvPr id="8" name="TextBox 8"/>
          <p:cNvSpPr txBox="1"/>
          <p:nvPr/>
        </p:nvSpPr>
        <p:spPr>
          <a:xfrm>
            <a:off x="875503" y="4970205"/>
            <a:ext cx="16561928" cy="1946695"/>
          </a:xfrm>
          <a:prstGeom prst="rect">
            <a:avLst/>
          </a:prstGeom>
        </p:spPr>
        <p:txBody>
          <a:bodyPr lIns="0" tIns="0" rIns="0" bIns="0" rtlCol="0" anchor="t">
            <a:spAutoFit/>
          </a:bodyPr>
          <a:lstStyle/>
          <a:p>
            <a:pPr algn="l">
              <a:lnSpc>
                <a:spcPts val="3863"/>
              </a:lnSpc>
            </a:pPr>
            <a:r>
              <a:rPr lang="en-US" sz="2759">
                <a:solidFill>
                  <a:srgbClr val="5F6F52"/>
                </a:solidFill>
                <a:latin typeface="Gotham"/>
                <a:ea typeface="Gotham"/>
                <a:cs typeface="Gotham"/>
                <a:sym typeface="Gotham"/>
              </a:rPr>
              <a:t>When the removable water tank was filled with water, leaks were found in the jar being used. The leaks were sealed using hot glue. Then, leaks were found in the NPT threading of the sediment filter housing. After research, it was learned that NPT threads require sealant to get rid of leaks. PTFE tape, a type of sealant, was acquired and utilized to seal gaps.</a:t>
            </a:r>
          </a:p>
        </p:txBody>
      </p:sp>
      <p:sp>
        <p:nvSpPr>
          <p:cNvPr id="9" name="TextBox 9"/>
          <p:cNvSpPr txBox="1"/>
          <p:nvPr/>
        </p:nvSpPr>
        <p:spPr>
          <a:xfrm>
            <a:off x="709839" y="718021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Functionality Test 3</a:t>
            </a:r>
          </a:p>
        </p:txBody>
      </p:sp>
      <p:sp>
        <p:nvSpPr>
          <p:cNvPr id="10" name="TextBox 10"/>
          <p:cNvSpPr txBox="1"/>
          <p:nvPr/>
        </p:nvSpPr>
        <p:spPr>
          <a:xfrm>
            <a:off x="709839" y="8284977"/>
            <a:ext cx="17066912" cy="1456784"/>
          </a:xfrm>
          <a:prstGeom prst="rect">
            <a:avLst/>
          </a:prstGeom>
        </p:spPr>
        <p:txBody>
          <a:bodyPr lIns="0" tIns="0" rIns="0" bIns="0" rtlCol="0" anchor="t">
            <a:spAutoFit/>
          </a:bodyPr>
          <a:lstStyle/>
          <a:p>
            <a:pPr algn="l">
              <a:lnSpc>
                <a:spcPts val="3863"/>
              </a:lnSpc>
            </a:pPr>
            <a:r>
              <a:rPr lang="en-US" sz="2759">
                <a:solidFill>
                  <a:srgbClr val="5F6F52"/>
                </a:solidFill>
                <a:latin typeface="Gotham"/>
                <a:ea typeface="Gotham"/>
                <a:cs typeface="Gotham"/>
                <a:sym typeface="Gotham"/>
              </a:rPr>
              <a:t>This test was successful, outputting water as designed. However, the sediment filter housing contains a leak between the housing and lid. With no acceptable material to fix this issue, the sediment filter and its housing were placed in a seperate container to prevent water from spilling.</a:t>
            </a:r>
          </a:p>
        </p:txBody>
      </p:sp>
      <p:sp>
        <p:nvSpPr>
          <p:cNvPr id="11" name="Freeform 11"/>
          <p:cNvSpPr/>
          <p:nvPr/>
        </p:nvSpPr>
        <p:spPr>
          <a:xfrm rot="5400000" flipV="1">
            <a:off x="16621177" y="6578384"/>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rot="5400000" flipV="1">
            <a:off x="12884213" y="6578384"/>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5400000" flipH="1" flipV="1">
            <a:off x="14709215" y="6578384"/>
            <a:ext cx="924994" cy="2102259"/>
          </a:xfrm>
          <a:custGeom>
            <a:avLst/>
            <a:gdLst/>
            <a:ahLst/>
            <a:cxnLst/>
            <a:rect l="l" t="t" r="r" b="b"/>
            <a:pathLst>
              <a:path w="924994" h="2102259">
                <a:moveTo>
                  <a:pt x="924994" y="2102259"/>
                </a:moveTo>
                <a:lnTo>
                  <a:pt x="0" y="2102259"/>
                </a:lnTo>
                <a:lnTo>
                  <a:pt x="0" y="0"/>
                </a:lnTo>
                <a:lnTo>
                  <a:pt x="924994" y="0"/>
                </a:lnTo>
                <a:lnTo>
                  <a:pt x="924994"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1028700" y="2672537"/>
            <a:ext cx="7346296" cy="6974908"/>
          </a:xfrm>
          <a:custGeom>
            <a:avLst/>
            <a:gdLst/>
            <a:ahLst/>
            <a:cxnLst/>
            <a:rect l="l" t="t" r="r" b="b"/>
            <a:pathLst>
              <a:path w="7346296" h="6974908">
                <a:moveTo>
                  <a:pt x="0" y="0"/>
                </a:moveTo>
                <a:lnTo>
                  <a:pt x="7346296" y="0"/>
                </a:lnTo>
                <a:lnTo>
                  <a:pt x="7346296" y="6974908"/>
                </a:lnTo>
                <a:lnTo>
                  <a:pt x="0" y="6974908"/>
                </a:lnTo>
                <a:lnTo>
                  <a:pt x="0" y="0"/>
                </a:lnTo>
                <a:close/>
              </a:path>
            </a:pathLst>
          </a:custGeom>
          <a:blipFill>
            <a:blip r:embed="rId2"/>
            <a:stretch>
              <a:fillRect l="-3780" t="-20968" r="-12600" b="-42467"/>
            </a:stretch>
          </a:blipFill>
        </p:spPr>
        <p:txBody>
          <a:bodyPr/>
          <a:lstStyle/>
          <a:p>
            <a:endParaRPr lang="en-US"/>
          </a:p>
        </p:txBody>
      </p:sp>
      <p:sp>
        <p:nvSpPr>
          <p:cNvPr id="3" name="Freeform 3"/>
          <p:cNvSpPr/>
          <p:nvPr/>
        </p:nvSpPr>
        <p:spPr>
          <a:xfrm>
            <a:off x="9769220" y="2672537"/>
            <a:ext cx="6094029" cy="6974908"/>
          </a:xfrm>
          <a:custGeom>
            <a:avLst/>
            <a:gdLst/>
            <a:ahLst/>
            <a:cxnLst/>
            <a:rect l="l" t="t" r="r" b="b"/>
            <a:pathLst>
              <a:path w="6094029" h="6974908">
                <a:moveTo>
                  <a:pt x="0" y="0"/>
                </a:moveTo>
                <a:lnTo>
                  <a:pt x="6094029" y="0"/>
                </a:lnTo>
                <a:lnTo>
                  <a:pt x="6094029" y="6974908"/>
                </a:lnTo>
                <a:lnTo>
                  <a:pt x="0" y="6974908"/>
                </a:lnTo>
                <a:lnTo>
                  <a:pt x="0" y="0"/>
                </a:lnTo>
                <a:close/>
              </a:path>
            </a:pathLst>
          </a:custGeom>
          <a:blipFill>
            <a:blip r:embed="rId3"/>
            <a:stretch>
              <a:fillRect l="-52606"/>
            </a:stretch>
          </a:blipFill>
        </p:spPr>
        <p:txBody>
          <a:bodyPr/>
          <a:lstStyle/>
          <a:p>
            <a:endParaRPr lang="en-US"/>
          </a:p>
        </p:txBody>
      </p:sp>
      <p:sp>
        <p:nvSpPr>
          <p:cNvPr id="4" name="TextBox 4"/>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Design to be tested</a:t>
            </a:r>
          </a:p>
        </p:txBody>
      </p:sp>
      <p:sp>
        <p:nvSpPr>
          <p:cNvPr id="5" name="TextBox 5"/>
          <p:cNvSpPr txBox="1"/>
          <p:nvPr/>
        </p:nvSpPr>
        <p:spPr>
          <a:xfrm>
            <a:off x="1028700" y="2114412"/>
            <a:ext cx="7346296" cy="558125"/>
          </a:xfrm>
          <a:prstGeom prst="rect">
            <a:avLst/>
          </a:prstGeom>
        </p:spPr>
        <p:txBody>
          <a:bodyPr lIns="0" tIns="0" rIns="0" bIns="0" rtlCol="0" anchor="t">
            <a:spAutoFit/>
          </a:bodyPr>
          <a:lstStyle/>
          <a:p>
            <a:pPr marL="0" lvl="0" indent="0" algn="l">
              <a:lnSpc>
                <a:spcPts val="4578"/>
              </a:lnSpc>
              <a:spcBef>
                <a:spcPct val="0"/>
              </a:spcBef>
            </a:pPr>
            <a:r>
              <a:rPr lang="en-US" sz="3270" b="1">
                <a:solidFill>
                  <a:srgbClr val="5F6F52"/>
                </a:solidFill>
                <a:latin typeface="Gotham Bold"/>
                <a:ea typeface="Gotham Bold"/>
                <a:cs typeface="Gotham Bold"/>
                <a:sym typeface="Gotham Bold"/>
              </a:rPr>
              <a:t>Wiring System</a:t>
            </a:r>
          </a:p>
        </p:txBody>
      </p:sp>
      <p:sp>
        <p:nvSpPr>
          <p:cNvPr id="6" name="TextBox 6"/>
          <p:cNvSpPr txBox="1"/>
          <p:nvPr/>
        </p:nvSpPr>
        <p:spPr>
          <a:xfrm>
            <a:off x="9769220" y="2114412"/>
            <a:ext cx="7346296" cy="558125"/>
          </a:xfrm>
          <a:prstGeom prst="rect">
            <a:avLst/>
          </a:prstGeom>
        </p:spPr>
        <p:txBody>
          <a:bodyPr lIns="0" tIns="0" rIns="0" bIns="0" rtlCol="0" anchor="t">
            <a:spAutoFit/>
          </a:bodyPr>
          <a:lstStyle/>
          <a:p>
            <a:pPr marL="0" lvl="0" indent="0" algn="l">
              <a:lnSpc>
                <a:spcPts val="4578"/>
              </a:lnSpc>
              <a:spcBef>
                <a:spcPct val="0"/>
              </a:spcBef>
            </a:pPr>
            <a:r>
              <a:rPr lang="en-US" sz="3270" b="1">
                <a:solidFill>
                  <a:srgbClr val="5F6F52"/>
                </a:solidFill>
                <a:latin typeface="Gotham Bold"/>
                <a:ea typeface="Gotham Bold"/>
                <a:cs typeface="Gotham Bold"/>
                <a:sym typeface="Gotham Bold"/>
              </a:rPr>
              <a:t>Filtration System</a:t>
            </a:r>
          </a:p>
        </p:txBody>
      </p:sp>
      <p:sp>
        <p:nvSpPr>
          <p:cNvPr id="7" name="TextBox 7"/>
          <p:cNvSpPr txBox="1"/>
          <p:nvPr/>
        </p:nvSpPr>
        <p:spPr>
          <a:xfrm>
            <a:off x="3110146" y="2894722"/>
            <a:ext cx="1390510" cy="282337"/>
          </a:xfrm>
          <a:prstGeom prst="rect">
            <a:avLst/>
          </a:prstGeom>
        </p:spPr>
        <p:txBody>
          <a:bodyPr lIns="0" tIns="0" rIns="0" bIns="0" rtlCol="0" anchor="t">
            <a:spAutoFit/>
          </a:bodyPr>
          <a:lstStyle/>
          <a:p>
            <a:pPr marL="0" lvl="0" indent="0" algn="l">
              <a:lnSpc>
                <a:spcPts val="2364"/>
              </a:lnSpc>
              <a:spcBef>
                <a:spcPct val="0"/>
              </a:spcBef>
            </a:pPr>
            <a:r>
              <a:rPr lang="en-US" sz="1688" b="1">
                <a:solidFill>
                  <a:srgbClr val="FFFFFF"/>
                </a:solidFill>
                <a:latin typeface="Gotham Bold"/>
                <a:ea typeface="Gotham Bold"/>
                <a:cs typeface="Gotham Bold"/>
                <a:sym typeface="Gotham Bold"/>
              </a:rPr>
              <a:t>Solar Panel</a:t>
            </a:r>
          </a:p>
        </p:txBody>
      </p:sp>
      <p:sp>
        <p:nvSpPr>
          <p:cNvPr id="8" name="TextBox 8"/>
          <p:cNvSpPr txBox="1"/>
          <p:nvPr/>
        </p:nvSpPr>
        <p:spPr>
          <a:xfrm>
            <a:off x="6237318" y="5933910"/>
            <a:ext cx="1290997" cy="539599"/>
          </a:xfrm>
          <a:prstGeom prst="rect">
            <a:avLst/>
          </a:prstGeom>
        </p:spPr>
        <p:txBody>
          <a:bodyPr lIns="0" tIns="0" rIns="0" bIns="0" rtlCol="0" anchor="t">
            <a:spAutoFit/>
          </a:bodyPr>
          <a:lstStyle/>
          <a:p>
            <a:pPr marL="0" lvl="0" indent="0" algn="l">
              <a:lnSpc>
                <a:spcPts val="2194"/>
              </a:lnSpc>
              <a:spcBef>
                <a:spcPct val="0"/>
              </a:spcBef>
            </a:pPr>
            <a:r>
              <a:rPr lang="en-US" sz="1567" b="1">
                <a:solidFill>
                  <a:srgbClr val="FFFFFF"/>
                </a:solidFill>
                <a:latin typeface="Gotham Bold"/>
                <a:ea typeface="Gotham Bold"/>
                <a:cs typeface="Gotham Bold"/>
                <a:sym typeface="Gotham Bold"/>
              </a:rPr>
              <a:t>Diaphragm Pump</a:t>
            </a:r>
          </a:p>
        </p:txBody>
      </p:sp>
      <p:sp>
        <p:nvSpPr>
          <p:cNvPr id="9" name="TextBox 9"/>
          <p:cNvSpPr txBox="1"/>
          <p:nvPr/>
        </p:nvSpPr>
        <p:spPr>
          <a:xfrm>
            <a:off x="4624687" y="6558807"/>
            <a:ext cx="1290997" cy="264176"/>
          </a:xfrm>
          <a:prstGeom prst="rect">
            <a:avLst/>
          </a:prstGeom>
        </p:spPr>
        <p:txBody>
          <a:bodyPr lIns="0" tIns="0" rIns="0" bIns="0" rtlCol="0" anchor="t">
            <a:spAutoFit/>
          </a:bodyPr>
          <a:lstStyle/>
          <a:p>
            <a:pPr marL="0" lvl="0" indent="0" algn="l">
              <a:lnSpc>
                <a:spcPts val="2194"/>
              </a:lnSpc>
              <a:spcBef>
                <a:spcPct val="0"/>
              </a:spcBef>
            </a:pPr>
            <a:r>
              <a:rPr lang="en-US" sz="1567" b="1">
                <a:solidFill>
                  <a:srgbClr val="FFFFFF"/>
                </a:solidFill>
                <a:latin typeface="Gotham Bold"/>
                <a:ea typeface="Gotham Bold"/>
                <a:cs typeface="Gotham Bold"/>
                <a:sym typeface="Gotham Bold"/>
              </a:rPr>
              <a:t>Battery</a:t>
            </a:r>
          </a:p>
        </p:txBody>
      </p:sp>
      <p:sp>
        <p:nvSpPr>
          <p:cNvPr id="10" name="TextBox 10"/>
          <p:cNvSpPr txBox="1"/>
          <p:nvPr/>
        </p:nvSpPr>
        <p:spPr>
          <a:xfrm>
            <a:off x="3404448" y="8125094"/>
            <a:ext cx="1290997" cy="539599"/>
          </a:xfrm>
          <a:prstGeom prst="rect">
            <a:avLst/>
          </a:prstGeom>
        </p:spPr>
        <p:txBody>
          <a:bodyPr lIns="0" tIns="0" rIns="0" bIns="0" rtlCol="0" anchor="t">
            <a:spAutoFit/>
          </a:bodyPr>
          <a:lstStyle/>
          <a:p>
            <a:pPr marL="0" lvl="0" indent="0" algn="l">
              <a:lnSpc>
                <a:spcPts val="2194"/>
              </a:lnSpc>
              <a:spcBef>
                <a:spcPct val="0"/>
              </a:spcBef>
            </a:pPr>
            <a:r>
              <a:rPr lang="en-US" sz="1567" b="1">
                <a:solidFill>
                  <a:srgbClr val="FFFFFF"/>
                </a:solidFill>
                <a:latin typeface="Gotham Bold"/>
                <a:ea typeface="Gotham Bold"/>
                <a:cs typeface="Gotham Bold"/>
                <a:sym typeface="Gotham Bold"/>
              </a:rPr>
              <a:t>Charge Controller</a:t>
            </a:r>
          </a:p>
        </p:txBody>
      </p:sp>
      <p:sp>
        <p:nvSpPr>
          <p:cNvPr id="11" name="TextBox 11"/>
          <p:cNvSpPr txBox="1"/>
          <p:nvPr/>
        </p:nvSpPr>
        <p:spPr>
          <a:xfrm>
            <a:off x="11179071" y="6977449"/>
            <a:ext cx="1390510" cy="578990"/>
          </a:xfrm>
          <a:prstGeom prst="rect">
            <a:avLst/>
          </a:prstGeom>
        </p:spPr>
        <p:txBody>
          <a:bodyPr lIns="0" tIns="0" rIns="0" bIns="0" rtlCol="0" anchor="t">
            <a:spAutoFit/>
          </a:bodyPr>
          <a:lstStyle/>
          <a:p>
            <a:pPr marL="0" lvl="0" indent="0" algn="l">
              <a:lnSpc>
                <a:spcPts val="2364"/>
              </a:lnSpc>
              <a:spcBef>
                <a:spcPct val="0"/>
              </a:spcBef>
            </a:pPr>
            <a:r>
              <a:rPr lang="en-US" sz="1688" b="1">
                <a:solidFill>
                  <a:srgbClr val="FFFFFF"/>
                </a:solidFill>
                <a:latin typeface="Gotham Bold"/>
                <a:ea typeface="Gotham Bold"/>
                <a:cs typeface="Gotham Bold"/>
                <a:sym typeface="Gotham Bold"/>
              </a:rPr>
              <a:t>Diaphragm Pump</a:t>
            </a:r>
          </a:p>
        </p:txBody>
      </p:sp>
      <p:sp>
        <p:nvSpPr>
          <p:cNvPr id="12" name="TextBox 12"/>
          <p:cNvSpPr txBox="1"/>
          <p:nvPr/>
        </p:nvSpPr>
        <p:spPr>
          <a:xfrm>
            <a:off x="12241179" y="9199729"/>
            <a:ext cx="2402378" cy="282337"/>
          </a:xfrm>
          <a:prstGeom prst="rect">
            <a:avLst/>
          </a:prstGeom>
        </p:spPr>
        <p:txBody>
          <a:bodyPr lIns="0" tIns="0" rIns="0" bIns="0" rtlCol="0" anchor="t">
            <a:spAutoFit/>
          </a:bodyPr>
          <a:lstStyle/>
          <a:p>
            <a:pPr marL="0" lvl="0" indent="0" algn="l">
              <a:lnSpc>
                <a:spcPts val="2364"/>
              </a:lnSpc>
              <a:spcBef>
                <a:spcPct val="0"/>
              </a:spcBef>
            </a:pPr>
            <a:r>
              <a:rPr lang="en-US" sz="1688" b="1">
                <a:solidFill>
                  <a:srgbClr val="FFFFFF"/>
                </a:solidFill>
                <a:latin typeface="Gotham Bold"/>
                <a:ea typeface="Gotham Bold"/>
                <a:cs typeface="Gotham Bold"/>
                <a:sym typeface="Gotham Bold"/>
              </a:rPr>
              <a:t>0.1 Micron Filter</a:t>
            </a:r>
          </a:p>
        </p:txBody>
      </p:sp>
      <p:sp>
        <p:nvSpPr>
          <p:cNvPr id="13" name="TextBox 13"/>
          <p:cNvSpPr txBox="1"/>
          <p:nvPr/>
        </p:nvSpPr>
        <p:spPr>
          <a:xfrm>
            <a:off x="10167203" y="3831793"/>
            <a:ext cx="2402378" cy="282337"/>
          </a:xfrm>
          <a:prstGeom prst="rect">
            <a:avLst/>
          </a:prstGeom>
        </p:spPr>
        <p:txBody>
          <a:bodyPr lIns="0" tIns="0" rIns="0" bIns="0" rtlCol="0" anchor="t">
            <a:spAutoFit/>
          </a:bodyPr>
          <a:lstStyle/>
          <a:p>
            <a:pPr marL="0" lvl="0" indent="0" algn="l">
              <a:lnSpc>
                <a:spcPts val="2364"/>
              </a:lnSpc>
              <a:spcBef>
                <a:spcPct val="0"/>
              </a:spcBef>
            </a:pPr>
            <a:r>
              <a:rPr lang="en-US" sz="1688" b="1">
                <a:solidFill>
                  <a:srgbClr val="FFFFFF"/>
                </a:solidFill>
                <a:latin typeface="Gotham Bold"/>
                <a:ea typeface="Gotham Bold"/>
                <a:cs typeface="Gotham Bold"/>
                <a:sym typeface="Gotham Bold"/>
              </a:rPr>
              <a:t>Sediment Filter</a:t>
            </a:r>
          </a:p>
        </p:txBody>
      </p:sp>
      <p:sp>
        <p:nvSpPr>
          <p:cNvPr id="14" name="TextBox 14"/>
          <p:cNvSpPr txBox="1"/>
          <p:nvPr/>
        </p:nvSpPr>
        <p:spPr>
          <a:xfrm>
            <a:off x="1028700" y="9609345"/>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a:off x="361387" y="509027"/>
            <a:ext cx="9364597" cy="9454568"/>
          </a:xfrm>
          <a:custGeom>
            <a:avLst/>
            <a:gdLst/>
            <a:ahLst/>
            <a:cxnLst/>
            <a:rect l="l" t="t" r="r" b="b"/>
            <a:pathLst>
              <a:path w="9364597" h="9454568">
                <a:moveTo>
                  <a:pt x="0" y="0"/>
                </a:moveTo>
                <a:lnTo>
                  <a:pt x="9364597" y="0"/>
                </a:lnTo>
                <a:lnTo>
                  <a:pt x="9364597" y="9454568"/>
                </a:lnTo>
                <a:lnTo>
                  <a:pt x="0" y="9454568"/>
                </a:lnTo>
                <a:lnTo>
                  <a:pt x="0" y="0"/>
                </a:lnTo>
                <a:close/>
              </a:path>
            </a:pathLst>
          </a:custGeom>
          <a:blipFill>
            <a:blip r:embed="rId2"/>
            <a:stretch>
              <a:fillRect l="-5312" t="-40262" r="-8654" b="-10247"/>
            </a:stretch>
          </a:blipFill>
        </p:spPr>
        <p:txBody>
          <a:bodyPr/>
          <a:lstStyle/>
          <a:p>
            <a:endParaRPr lang="en-US"/>
          </a:p>
        </p:txBody>
      </p:sp>
      <p:sp>
        <p:nvSpPr>
          <p:cNvPr id="3" name="Freeform 3"/>
          <p:cNvSpPr/>
          <p:nvPr/>
        </p:nvSpPr>
        <p:spPr>
          <a:xfrm rot="-9104637">
            <a:off x="711850" y="5328111"/>
            <a:ext cx="512985" cy="134017"/>
          </a:xfrm>
          <a:custGeom>
            <a:avLst/>
            <a:gdLst/>
            <a:ahLst/>
            <a:cxnLst/>
            <a:rect l="l" t="t" r="r" b="b"/>
            <a:pathLst>
              <a:path w="512985" h="134017">
                <a:moveTo>
                  <a:pt x="0" y="0"/>
                </a:moveTo>
                <a:lnTo>
                  <a:pt x="512985" y="0"/>
                </a:lnTo>
                <a:lnTo>
                  <a:pt x="512985" y="134017"/>
                </a:lnTo>
                <a:lnTo>
                  <a:pt x="0" y="1340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2266519" y="3653690"/>
            <a:ext cx="4523749" cy="34860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Design to be tested</a:t>
            </a:r>
          </a:p>
        </p:txBody>
      </p:sp>
      <p:sp>
        <p:nvSpPr>
          <p:cNvPr id="5" name="TextBox 5"/>
          <p:cNvSpPr txBox="1"/>
          <p:nvPr/>
        </p:nvSpPr>
        <p:spPr>
          <a:xfrm>
            <a:off x="1378015" y="3625115"/>
            <a:ext cx="1637427" cy="686254"/>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Diaphragm Pump</a:t>
            </a:r>
          </a:p>
        </p:txBody>
      </p:sp>
      <p:sp>
        <p:nvSpPr>
          <p:cNvPr id="6" name="TextBox 6"/>
          <p:cNvSpPr txBox="1"/>
          <p:nvPr/>
        </p:nvSpPr>
        <p:spPr>
          <a:xfrm>
            <a:off x="1123945" y="6628123"/>
            <a:ext cx="1637427" cy="336923"/>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Solar Panel</a:t>
            </a:r>
          </a:p>
        </p:txBody>
      </p:sp>
      <p:sp>
        <p:nvSpPr>
          <p:cNvPr id="7" name="TextBox 7"/>
          <p:cNvSpPr txBox="1"/>
          <p:nvPr/>
        </p:nvSpPr>
        <p:spPr>
          <a:xfrm>
            <a:off x="2901441" y="5960421"/>
            <a:ext cx="1637427" cy="336923"/>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Battery</a:t>
            </a:r>
          </a:p>
        </p:txBody>
      </p:sp>
      <p:sp>
        <p:nvSpPr>
          <p:cNvPr id="8" name="TextBox 8"/>
          <p:cNvSpPr txBox="1"/>
          <p:nvPr/>
        </p:nvSpPr>
        <p:spPr>
          <a:xfrm>
            <a:off x="3720154" y="4123857"/>
            <a:ext cx="2220293" cy="336923"/>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0.1 Micron Filter</a:t>
            </a:r>
          </a:p>
        </p:txBody>
      </p:sp>
      <p:sp>
        <p:nvSpPr>
          <p:cNvPr id="9" name="TextBox 9"/>
          <p:cNvSpPr txBox="1"/>
          <p:nvPr/>
        </p:nvSpPr>
        <p:spPr>
          <a:xfrm>
            <a:off x="5820884" y="4874134"/>
            <a:ext cx="2220293" cy="686254"/>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Charge Controller</a:t>
            </a:r>
          </a:p>
        </p:txBody>
      </p:sp>
      <p:sp>
        <p:nvSpPr>
          <p:cNvPr id="10" name="TextBox 10"/>
          <p:cNvSpPr txBox="1"/>
          <p:nvPr/>
        </p:nvSpPr>
        <p:spPr>
          <a:xfrm>
            <a:off x="681148" y="970503"/>
            <a:ext cx="2220293" cy="336923"/>
          </a:xfrm>
          <a:prstGeom prst="rect">
            <a:avLst/>
          </a:prstGeom>
        </p:spPr>
        <p:txBody>
          <a:bodyPr lIns="0" tIns="0" rIns="0" bIns="0" rtlCol="0" anchor="t">
            <a:spAutoFit/>
          </a:bodyPr>
          <a:lstStyle/>
          <a:p>
            <a:pPr marL="0" lvl="0" indent="0" algn="l">
              <a:lnSpc>
                <a:spcPts val="2783"/>
              </a:lnSpc>
              <a:spcBef>
                <a:spcPct val="0"/>
              </a:spcBef>
            </a:pPr>
            <a:r>
              <a:rPr lang="en-US" sz="1988" b="1">
                <a:solidFill>
                  <a:srgbClr val="FFFFFF"/>
                </a:solidFill>
                <a:latin typeface="Gotham Bold"/>
                <a:ea typeface="Gotham Bold"/>
                <a:cs typeface="Gotham Bold"/>
                <a:sym typeface="Gotham Bold"/>
              </a:rPr>
              <a:t>Sediment Filter</a:t>
            </a:r>
          </a:p>
        </p:txBody>
      </p:sp>
      <p:sp>
        <p:nvSpPr>
          <p:cNvPr id="11" name="TextBox 11"/>
          <p:cNvSpPr txBox="1"/>
          <p:nvPr/>
        </p:nvSpPr>
        <p:spPr>
          <a:xfrm>
            <a:off x="522091" y="5522288"/>
            <a:ext cx="1420567" cy="537827"/>
          </a:xfrm>
          <a:prstGeom prst="rect">
            <a:avLst/>
          </a:prstGeom>
        </p:spPr>
        <p:txBody>
          <a:bodyPr lIns="0" tIns="0" rIns="0" bIns="0" rtlCol="0" anchor="t">
            <a:spAutoFit/>
          </a:bodyPr>
          <a:lstStyle/>
          <a:p>
            <a:pPr marL="0" lvl="0" indent="0" algn="l">
              <a:lnSpc>
                <a:spcPts val="2146"/>
              </a:lnSpc>
              <a:spcBef>
                <a:spcPct val="0"/>
              </a:spcBef>
            </a:pPr>
            <a:r>
              <a:rPr lang="en-US" sz="1533" b="1">
                <a:solidFill>
                  <a:srgbClr val="FFFFFF"/>
                </a:solidFill>
                <a:latin typeface="Gotham Bold"/>
                <a:ea typeface="Gotham Bold"/>
                <a:cs typeface="Gotham Bold"/>
                <a:sym typeface="Gotham Bold"/>
              </a:rPr>
              <a:t>Source Water Tank</a:t>
            </a:r>
          </a:p>
        </p:txBody>
      </p:sp>
      <p:sp>
        <p:nvSpPr>
          <p:cNvPr id="12" name="TextBox 12"/>
          <p:cNvSpPr txBox="1"/>
          <p:nvPr/>
        </p:nvSpPr>
        <p:spPr>
          <a:xfrm>
            <a:off x="316401" y="130152"/>
            <a:ext cx="5624045" cy="423861"/>
          </a:xfrm>
          <a:prstGeom prst="rect">
            <a:avLst/>
          </a:prstGeom>
        </p:spPr>
        <p:txBody>
          <a:bodyPr lIns="0" tIns="0" rIns="0" bIns="0" rtlCol="0" anchor="t">
            <a:spAutoFit/>
          </a:bodyPr>
          <a:lstStyle/>
          <a:p>
            <a:pPr marL="0" lvl="0" indent="0" algn="l">
              <a:lnSpc>
                <a:spcPts val="3505"/>
              </a:lnSpc>
              <a:spcBef>
                <a:spcPct val="0"/>
              </a:spcBef>
            </a:pPr>
            <a:r>
              <a:rPr lang="en-US" sz="2503" b="1">
                <a:solidFill>
                  <a:srgbClr val="5F6F52"/>
                </a:solidFill>
                <a:latin typeface="Gotham Bold"/>
                <a:ea typeface="Gotham Bold"/>
                <a:cs typeface="Gotham Bold"/>
                <a:sym typeface="Gotham Bold"/>
              </a:rPr>
              <a:t>Combined System</a:t>
            </a:r>
          </a:p>
        </p:txBody>
      </p:sp>
      <p:sp>
        <p:nvSpPr>
          <p:cNvPr id="13" name="TextBox 13"/>
          <p:cNvSpPr txBox="1"/>
          <p:nvPr/>
        </p:nvSpPr>
        <p:spPr>
          <a:xfrm>
            <a:off x="316401" y="9880510"/>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 taken by Diya Panthulu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1028700" y="4235914"/>
            <a:ext cx="4389268" cy="5852357"/>
          </a:xfrm>
          <a:custGeom>
            <a:avLst/>
            <a:gdLst/>
            <a:ahLst/>
            <a:cxnLst/>
            <a:rect l="l" t="t" r="r" b="b"/>
            <a:pathLst>
              <a:path w="4389268" h="5852357">
                <a:moveTo>
                  <a:pt x="0" y="0"/>
                </a:moveTo>
                <a:lnTo>
                  <a:pt x="4389268" y="0"/>
                </a:lnTo>
                <a:lnTo>
                  <a:pt x="4389268" y="5852357"/>
                </a:lnTo>
                <a:lnTo>
                  <a:pt x="0" y="5852357"/>
                </a:lnTo>
                <a:lnTo>
                  <a:pt x="0" y="0"/>
                </a:lnTo>
                <a:close/>
              </a:path>
            </a:pathLst>
          </a:custGeom>
          <a:blipFill>
            <a:blip r:embed="rId2"/>
            <a:stretch>
              <a:fillRect/>
            </a:stretch>
          </a:blipFill>
        </p:spPr>
        <p:txBody>
          <a:bodyPr/>
          <a:lstStyle/>
          <a:p>
            <a:endParaRPr lang="en-US"/>
          </a:p>
        </p:txBody>
      </p:sp>
      <p:sp>
        <p:nvSpPr>
          <p:cNvPr id="3" name="Freeform 3"/>
          <p:cNvSpPr/>
          <p:nvPr/>
        </p:nvSpPr>
        <p:spPr>
          <a:xfrm>
            <a:off x="6916903" y="4235914"/>
            <a:ext cx="4389268" cy="5852357"/>
          </a:xfrm>
          <a:custGeom>
            <a:avLst/>
            <a:gdLst/>
            <a:ahLst/>
            <a:cxnLst/>
            <a:rect l="l" t="t" r="r" b="b"/>
            <a:pathLst>
              <a:path w="4389268" h="5852357">
                <a:moveTo>
                  <a:pt x="0" y="0"/>
                </a:moveTo>
                <a:lnTo>
                  <a:pt x="4389267" y="0"/>
                </a:lnTo>
                <a:lnTo>
                  <a:pt x="4389267" y="5852357"/>
                </a:lnTo>
                <a:lnTo>
                  <a:pt x="0" y="5852357"/>
                </a:lnTo>
                <a:lnTo>
                  <a:pt x="0" y="0"/>
                </a:lnTo>
                <a:close/>
              </a:path>
            </a:pathLst>
          </a:custGeom>
          <a:blipFill>
            <a:blip r:embed="rId3"/>
            <a:stretch>
              <a:fillRect/>
            </a:stretch>
          </a:blipFill>
        </p:spPr>
        <p:txBody>
          <a:bodyPr/>
          <a:lstStyle/>
          <a:p>
            <a:endParaRPr lang="en-US"/>
          </a:p>
        </p:txBody>
      </p:sp>
      <p:sp>
        <p:nvSpPr>
          <p:cNvPr id="4" name="Freeform 4"/>
          <p:cNvSpPr/>
          <p:nvPr/>
        </p:nvSpPr>
        <p:spPr>
          <a:xfrm>
            <a:off x="12814631" y="4316253"/>
            <a:ext cx="4048223" cy="5691679"/>
          </a:xfrm>
          <a:custGeom>
            <a:avLst/>
            <a:gdLst/>
            <a:ahLst/>
            <a:cxnLst/>
            <a:rect l="l" t="t" r="r" b="b"/>
            <a:pathLst>
              <a:path w="4048223" h="5691679">
                <a:moveTo>
                  <a:pt x="0" y="0"/>
                </a:moveTo>
                <a:lnTo>
                  <a:pt x="4048222" y="0"/>
                </a:lnTo>
                <a:lnTo>
                  <a:pt x="4048222" y="5691679"/>
                </a:lnTo>
                <a:lnTo>
                  <a:pt x="0" y="5691679"/>
                </a:lnTo>
                <a:lnTo>
                  <a:pt x="0" y="0"/>
                </a:lnTo>
                <a:close/>
              </a:path>
            </a:pathLst>
          </a:custGeom>
          <a:blipFill>
            <a:blip r:embed="rId4"/>
            <a:stretch>
              <a:fillRect l="-45272" r="-42189"/>
            </a:stretch>
          </a:blipFill>
        </p:spPr>
        <p:txBody>
          <a:bodyPr/>
          <a:lstStyle/>
          <a:p>
            <a:endParaRPr lang="en-US"/>
          </a:p>
        </p:txBody>
      </p:sp>
      <p:sp>
        <p:nvSpPr>
          <p:cNvPr id="5" name="TextBox 5"/>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Testing Conditions</a:t>
            </a:r>
          </a:p>
        </p:txBody>
      </p:sp>
      <p:sp>
        <p:nvSpPr>
          <p:cNvPr id="6" name="TextBox 6"/>
          <p:cNvSpPr txBox="1"/>
          <p:nvPr/>
        </p:nvSpPr>
        <p:spPr>
          <a:xfrm>
            <a:off x="1005770" y="2314049"/>
            <a:ext cx="10300401" cy="1316043"/>
          </a:xfrm>
          <a:prstGeom prst="rect">
            <a:avLst/>
          </a:prstGeom>
        </p:spPr>
        <p:txBody>
          <a:bodyPr lIns="0" tIns="0" rIns="0" bIns="0" rtlCol="0" anchor="t">
            <a:spAutoFit/>
          </a:bodyPr>
          <a:lstStyle/>
          <a:p>
            <a:pPr algn="l">
              <a:lnSpc>
                <a:spcPts val="3475"/>
              </a:lnSpc>
            </a:pPr>
            <a:r>
              <a:rPr lang="en-US" sz="2482">
                <a:solidFill>
                  <a:srgbClr val="5F6F52"/>
                </a:solidFill>
                <a:latin typeface="Gotham"/>
                <a:ea typeface="Gotham"/>
                <a:cs typeface="Gotham"/>
                <a:sym typeface="Gotham"/>
              </a:rPr>
              <a:t>The design’s trials were conducted in sunny weather behind the student’s house on a grassy field. All components were placed down on level ground and set up properly to prepare for testing.</a:t>
            </a:r>
          </a:p>
        </p:txBody>
      </p:sp>
      <p:sp>
        <p:nvSpPr>
          <p:cNvPr id="7" name="TextBox 7"/>
          <p:cNvSpPr txBox="1"/>
          <p:nvPr/>
        </p:nvSpPr>
        <p:spPr>
          <a:xfrm>
            <a:off x="12143376" y="2114412"/>
            <a:ext cx="5966682" cy="1705793"/>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Image 1: Testing Area</a:t>
            </a:r>
          </a:p>
          <a:p>
            <a:pPr algn="l">
              <a:lnSpc>
                <a:spcPts val="4524"/>
              </a:lnSpc>
            </a:pPr>
            <a:r>
              <a:rPr lang="en-US" sz="3232">
                <a:solidFill>
                  <a:srgbClr val="5F6F52"/>
                </a:solidFill>
                <a:latin typeface="Gotham"/>
                <a:ea typeface="Gotham"/>
                <a:cs typeface="Gotham"/>
                <a:sym typeface="Gotham"/>
              </a:rPr>
              <a:t>Image 2: Water Source</a:t>
            </a:r>
          </a:p>
          <a:p>
            <a:pPr algn="l">
              <a:lnSpc>
                <a:spcPts val="4524"/>
              </a:lnSpc>
            </a:pPr>
            <a:r>
              <a:rPr lang="en-US" sz="3232">
                <a:solidFill>
                  <a:srgbClr val="5F6F52"/>
                </a:solidFill>
                <a:latin typeface="Gotham"/>
                <a:ea typeface="Gotham"/>
                <a:cs typeface="Gotham"/>
                <a:sym typeface="Gotham"/>
              </a:rPr>
              <a:t>Image 3: Source Water</a:t>
            </a:r>
          </a:p>
        </p:txBody>
      </p:sp>
      <p:sp>
        <p:nvSpPr>
          <p:cNvPr id="8" name="TextBox 8"/>
          <p:cNvSpPr txBox="1"/>
          <p:nvPr/>
        </p:nvSpPr>
        <p:spPr>
          <a:xfrm>
            <a:off x="757935" y="4188777"/>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1</a:t>
            </a:r>
          </a:p>
        </p:txBody>
      </p:sp>
      <p:sp>
        <p:nvSpPr>
          <p:cNvPr id="9" name="TextBox 9"/>
          <p:cNvSpPr txBox="1"/>
          <p:nvPr/>
        </p:nvSpPr>
        <p:spPr>
          <a:xfrm>
            <a:off x="6646138" y="4188777"/>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2</a:t>
            </a:r>
          </a:p>
        </p:txBody>
      </p:sp>
      <p:sp>
        <p:nvSpPr>
          <p:cNvPr id="10" name="TextBox 10"/>
          <p:cNvSpPr txBox="1"/>
          <p:nvPr/>
        </p:nvSpPr>
        <p:spPr>
          <a:xfrm>
            <a:off x="12534341" y="4259591"/>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3</a:t>
            </a:r>
          </a:p>
        </p:txBody>
      </p:sp>
      <p:sp>
        <p:nvSpPr>
          <p:cNvPr id="11" name="TextBox 11"/>
          <p:cNvSpPr txBox="1"/>
          <p:nvPr/>
        </p:nvSpPr>
        <p:spPr>
          <a:xfrm>
            <a:off x="1028700" y="10050171"/>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1123177" y="1769541"/>
            <a:ext cx="11455555" cy="3345384"/>
          </a:xfrm>
          <a:custGeom>
            <a:avLst/>
            <a:gdLst/>
            <a:ahLst/>
            <a:cxnLst/>
            <a:rect l="l" t="t" r="r" b="b"/>
            <a:pathLst>
              <a:path w="11455555" h="3345384">
                <a:moveTo>
                  <a:pt x="0" y="0"/>
                </a:moveTo>
                <a:lnTo>
                  <a:pt x="11455555" y="0"/>
                </a:lnTo>
                <a:lnTo>
                  <a:pt x="11455555" y="3345384"/>
                </a:lnTo>
                <a:lnTo>
                  <a:pt x="0" y="3345384"/>
                </a:lnTo>
                <a:lnTo>
                  <a:pt x="0" y="0"/>
                </a:lnTo>
                <a:close/>
              </a:path>
            </a:pathLst>
          </a:custGeom>
          <a:blipFill>
            <a:blip r:embed="rId2"/>
            <a:stretch>
              <a:fillRect t="-162777" b="-193794"/>
            </a:stretch>
          </a:blipFill>
        </p:spPr>
        <p:txBody>
          <a:bodyPr/>
          <a:lstStyle/>
          <a:p>
            <a:endParaRPr lang="en-US"/>
          </a:p>
        </p:txBody>
      </p:sp>
      <p:sp>
        <p:nvSpPr>
          <p:cNvPr id="3" name="Freeform 3"/>
          <p:cNvSpPr/>
          <p:nvPr/>
        </p:nvSpPr>
        <p:spPr>
          <a:xfrm>
            <a:off x="14130938" y="481093"/>
            <a:ext cx="2821101" cy="4633832"/>
          </a:xfrm>
          <a:custGeom>
            <a:avLst/>
            <a:gdLst/>
            <a:ahLst/>
            <a:cxnLst/>
            <a:rect l="l" t="t" r="r" b="b"/>
            <a:pathLst>
              <a:path w="2821101" h="4633832">
                <a:moveTo>
                  <a:pt x="0" y="0"/>
                </a:moveTo>
                <a:lnTo>
                  <a:pt x="2821101" y="0"/>
                </a:lnTo>
                <a:lnTo>
                  <a:pt x="2821101" y="4633832"/>
                </a:lnTo>
                <a:lnTo>
                  <a:pt x="0" y="4633832"/>
                </a:lnTo>
                <a:lnTo>
                  <a:pt x="0" y="0"/>
                </a:lnTo>
                <a:close/>
              </a:path>
            </a:pathLst>
          </a:custGeom>
          <a:blipFill>
            <a:blip r:embed="rId3"/>
            <a:stretch>
              <a:fillRect l="-24659" r="-22311" b="-19302"/>
            </a:stretch>
          </a:blipFill>
        </p:spPr>
        <p:txBody>
          <a:bodyPr/>
          <a:lstStyle/>
          <a:p>
            <a:endParaRPr lang="en-US"/>
          </a:p>
        </p:txBody>
      </p:sp>
      <p:sp>
        <p:nvSpPr>
          <p:cNvPr id="4" name="TextBox 4"/>
          <p:cNvSpPr txBox="1"/>
          <p:nvPr/>
        </p:nvSpPr>
        <p:spPr>
          <a:xfrm>
            <a:off x="1028700" y="5199557"/>
            <a:ext cx="14750683"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Collection Methods</a:t>
            </a:r>
          </a:p>
        </p:txBody>
      </p:sp>
      <p:sp>
        <p:nvSpPr>
          <p:cNvPr id="5" name="TextBox 5"/>
          <p:cNvSpPr txBox="1"/>
          <p:nvPr/>
        </p:nvSpPr>
        <p:spPr>
          <a:xfrm>
            <a:off x="1028700" y="6241503"/>
            <a:ext cx="16561928" cy="1456784"/>
          </a:xfrm>
          <a:prstGeom prst="rect">
            <a:avLst/>
          </a:prstGeom>
        </p:spPr>
        <p:txBody>
          <a:bodyPr lIns="0" tIns="0" rIns="0" bIns="0" rtlCol="0" anchor="t">
            <a:spAutoFit/>
          </a:bodyPr>
          <a:lstStyle/>
          <a:p>
            <a:pPr algn="l">
              <a:lnSpc>
                <a:spcPts val="3863"/>
              </a:lnSpc>
            </a:pPr>
            <a:r>
              <a:rPr lang="en-US" sz="2759">
                <a:solidFill>
                  <a:srgbClr val="5F6F52"/>
                </a:solidFill>
                <a:latin typeface="Gotham"/>
                <a:ea typeface="Gotham"/>
                <a:cs typeface="Gotham"/>
                <a:sym typeface="Gotham"/>
              </a:rPr>
              <a:t>2 variables are being collected in this design- Amount of time needed to fill a 250 mL container, and ppm (parts per million) of the output/filtered water. A ppm tester and a stopwatch were used to measure this data.</a:t>
            </a:r>
          </a:p>
        </p:txBody>
      </p:sp>
      <p:sp>
        <p:nvSpPr>
          <p:cNvPr id="6" name="TextBox 6"/>
          <p:cNvSpPr txBox="1"/>
          <p:nvPr/>
        </p:nvSpPr>
        <p:spPr>
          <a:xfrm>
            <a:off x="1028700" y="7624854"/>
            <a:ext cx="14750683" cy="1161912"/>
          </a:xfrm>
          <a:prstGeom prst="rect">
            <a:avLst/>
          </a:prstGeom>
        </p:spPr>
        <p:txBody>
          <a:bodyPr lIns="0" tIns="0" rIns="0" bIns="0" rtlCol="0" anchor="t">
            <a:spAutoFit/>
          </a:bodyPr>
          <a:lstStyle/>
          <a:p>
            <a:pPr marL="0" lvl="0" indent="0" algn="l">
              <a:lnSpc>
                <a:spcPts val="9206"/>
              </a:lnSpc>
            </a:pPr>
            <a:r>
              <a:rPr lang="en-US" sz="7608" dirty="0">
                <a:solidFill>
                  <a:srgbClr val="5F6F52"/>
                </a:solidFill>
                <a:latin typeface="Sunborn"/>
                <a:ea typeface="Sunborn"/>
                <a:cs typeface="Sunborn"/>
                <a:sym typeface="Sunborn"/>
              </a:rPr>
              <a:t>Standards</a:t>
            </a:r>
          </a:p>
        </p:txBody>
      </p:sp>
      <p:sp>
        <p:nvSpPr>
          <p:cNvPr id="7" name="TextBox 7"/>
          <p:cNvSpPr txBox="1"/>
          <p:nvPr/>
        </p:nvSpPr>
        <p:spPr>
          <a:xfrm>
            <a:off x="1028700" y="8691515"/>
            <a:ext cx="16561928" cy="966872"/>
          </a:xfrm>
          <a:prstGeom prst="rect">
            <a:avLst/>
          </a:prstGeom>
        </p:spPr>
        <p:txBody>
          <a:bodyPr lIns="0" tIns="0" rIns="0" bIns="0" rtlCol="0" anchor="t">
            <a:spAutoFit/>
          </a:bodyPr>
          <a:lstStyle/>
          <a:p>
            <a:pPr algn="l">
              <a:lnSpc>
                <a:spcPts val="3863"/>
              </a:lnSpc>
            </a:pPr>
            <a:r>
              <a:rPr lang="en-US" sz="2759" dirty="0">
                <a:solidFill>
                  <a:srgbClr val="5F6F52"/>
                </a:solidFill>
                <a:latin typeface="Gotham"/>
                <a:ea typeface="Gotham"/>
                <a:cs typeface="Gotham"/>
                <a:sym typeface="Gotham"/>
              </a:rPr>
              <a:t>Water under 500 ppm is safe to drink, according to the EPA (Environmental Protection Agency) [4]. The control, tap water from the sink, is 246 ppm.</a:t>
            </a:r>
          </a:p>
        </p:txBody>
      </p:sp>
      <p:sp>
        <p:nvSpPr>
          <p:cNvPr id="8" name="TextBox 8"/>
          <p:cNvSpPr txBox="1"/>
          <p:nvPr/>
        </p:nvSpPr>
        <p:spPr>
          <a:xfrm>
            <a:off x="697372" y="1921140"/>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1</a:t>
            </a:r>
          </a:p>
        </p:txBody>
      </p:sp>
      <p:sp>
        <p:nvSpPr>
          <p:cNvPr id="9" name="TextBox 9"/>
          <p:cNvSpPr txBox="1"/>
          <p:nvPr/>
        </p:nvSpPr>
        <p:spPr>
          <a:xfrm>
            <a:off x="13684659" y="451333"/>
            <a:ext cx="541530"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2</a:t>
            </a:r>
          </a:p>
        </p:txBody>
      </p:sp>
      <p:sp>
        <p:nvSpPr>
          <p:cNvPr id="10" name="TextBox 10"/>
          <p:cNvSpPr txBox="1"/>
          <p:nvPr/>
        </p:nvSpPr>
        <p:spPr>
          <a:xfrm>
            <a:off x="697372" y="423943"/>
            <a:ext cx="9099306" cy="966872"/>
          </a:xfrm>
          <a:prstGeom prst="rect">
            <a:avLst/>
          </a:prstGeom>
        </p:spPr>
        <p:txBody>
          <a:bodyPr lIns="0" tIns="0" rIns="0" bIns="0" rtlCol="0" anchor="t">
            <a:spAutoFit/>
          </a:bodyPr>
          <a:lstStyle/>
          <a:p>
            <a:pPr algn="l">
              <a:lnSpc>
                <a:spcPts val="3863"/>
              </a:lnSpc>
            </a:pPr>
            <a:r>
              <a:rPr lang="en-US" sz="2759">
                <a:solidFill>
                  <a:srgbClr val="5F6F52"/>
                </a:solidFill>
                <a:latin typeface="Gotham"/>
                <a:ea typeface="Gotham"/>
                <a:cs typeface="Gotham"/>
                <a:sym typeface="Gotham"/>
              </a:rPr>
              <a:t>Image 1: PPM Tester Water Purity Chart</a:t>
            </a:r>
          </a:p>
          <a:p>
            <a:pPr algn="l">
              <a:lnSpc>
                <a:spcPts val="3863"/>
              </a:lnSpc>
            </a:pPr>
            <a:r>
              <a:rPr lang="en-US" sz="2759">
                <a:solidFill>
                  <a:srgbClr val="5F6F52"/>
                </a:solidFill>
                <a:latin typeface="Gotham"/>
                <a:ea typeface="Gotham"/>
                <a:cs typeface="Gotham"/>
                <a:sym typeface="Gotham"/>
              </a:rPr>
              <a:t>Image 2: PPM Tester reading of Tap Water</a:t>
            </a:r>
          </a:p>
        </p:txBody>
      </p:sp>
      <p:sp>
        <p:nvSpPr>
          <p:cNvPr id="11" name="TextBox 11"/>
          <p:cNvSpPr txBox="1"/>
          <p:nvPr/>
        </p:nvSpPr>
        <p:spPr>
          <a:xfrm>
            <a:off x="1123177" y="1495764"/>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2367314"/>
            <a:ext cx="6699123" cy="7919686"/>
            <a:chOff x="0" y="0"/>
            <a:chExt cx="1764378" cy="2085843"/>
          </a:xfrm>
        </p:grpSpPr>
        <p:sp>
          <p:nvSpPr>
            <p:cNvPr id="3" name="Freeform 3"/>
            <p:cNvSpPr/>
            <p:nvPr/>
          </p:nvSpPr>
          <p:spPr>
            <a:xfrm>
              <a:off x="0" y="0"/>
              <a:ext cx="1764378" cy="2085843"/>
            </a:xfrm>
            <a:custGeom>
              <a:avLst/>
              <a:gdLst/>
              <a:ahLst/>
              <a:cxnLst/>
              <a:rect l="l" t="t" r="r" b="b"/>
              <a:pathLst>
                <a:path w="1764378" h="2085843">
                  <a:moveTo>
                    <a:pt x="0" y="0"/>
                  </a:moveTo>
                  <a:lnTo>
                    <a:pt x="1764378" y="0"/>
                  </a:lnTo>
                  <a:lnTo>
                    <a:pt x="1764378" y="2085843"/>
                  </a:lnTo>
                  <a:lnTo>
                    <a:pt x="0" y="2085843"/>
                  </a:lnTo>
                  <a:close/>
                </a:path>
              </a:pathLst>
            </a:custGeom>
            <a:solidFill>
              <a:srgbClr val="D6DAC8"/>
            </a:solidFill>
          </p:spPr>
          <p:txBody>
            <a:bodyPr/>
            <a:lstStyle/>
            <a:p>
              <a:endParaRPr lang="en-US"/>
            </a:p>
          </p:txBody>
        </p:sp>
        <p:sp>
          <p:nvSpPr>
            <p:cNvPr id="4" name="TextBox 4"/>
            <p:cNvSpPr txBox="1"/>
            <p:nvPr/>
          </p:nvSpPr>
          <p:spPr>
            <a:xfrm>
              <a:off x="0" y="-47625"/>
              <a:ext cx="1764378" cy="213346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16004893" y="1028700"/>
            <a:ext cx="3293711" cy="871461"/>
          </a:xfrm>
          <a:custGeom>
            <a:avLst/>
            <a:gdLst/>
            <a:ahLst/>
            <a:cxnLst/>
            <a:rect l="l" t="t" r="r" b="b"/>
            <a:pathLst>
              <a:path w="3293711" h="87146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3931860" y="8207171"/>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V="1">
            <a:off x="194896" y="8207171"/>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flipH="1" flipV="1">
            <a:off x="2019898" y="8207171"/>
            <a:ext cx="924994" cy="2102259"/>
          </a:xfrm>
          <a:custGeom>
            <a:avLst/>
            <a:gdLst/>
            <a:ahLst/>
            <a:cxnLst/>
            <a:rect l="l" t="t" r="r" b="b"/>
            <a:pathLst>
              <a:path w="924994" h="2102259">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 Prototype v1</a:t>
            </a:r>
          </a:p>
        </p:txBody>
      </p:sp>
      <p:pic>
        <p:nvPicPr>
          <p:cNvPr id="12" name="Picture 11" descr="A screenshot of a table&#10;&#10;AI-generated content may be incorrect.">
            <a:extLst>
              <a:ext uri="{FF2B5EF4-FFF2-40B4-BE49-F238E27FC236}">
                <a16:creationId xmlns:a16="http://schemas.microsoft.com/office/drawing/2014/main" id="{F5088F3B-F456-A7FE-F04C-93257DE064CE}"/>
              </a:ext>
            </a:extLst>
          </p:cNvPr>
          <p:cNvPicPr>
            <a:picLocks noChangeAspect="1"/>
          </p:cNvPicPr>
          <p:nvPr/>
        </p:nvPicPr>
        <p:blipFill>
          <a:blip r:embed="rId6"/>
          <a:stretch>
            <a:fillRect/>
          </a:stretch>
        </p:blipFill>
        <p:spPr>
          <a:xfrm>
            <a:off x="2104454" y="2623193"/>
            <a:ext cx="14079091" cy="55852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12992588" y="3922311"/>
            <a:ext cx="8533424" cy="5591774"/>
            <a:chOff x="0" y="0"/>
            <a:chExt cx="1322051" cy="866312"/>
          </a:xfrm>
        </p:grpSpPr>
        <p:sp>
          <p:nvSpPr>
            <p:cNvPr id="3" name="Freeform 3"/>
            <p:cNvSpPr/>
            <p:nvPr/>
          </p:nvSpPr>
          <p:spPr>
            <a:xfrm>
              <a:off x="0" y="0"/>
              <a:ext cx="1322051" cy="866312"/>
            </a:xfrm>
            <a:custGeom>
              <a:avLst/>
              <a:gdLst/>
              <a:ahLst/>
              <a:cxnLst/>
              <a:rect l="l" t="t" r="r" b="b"/>
              <a:pathLst>
                <a:path w="1322051" h="866312">
                  <a:moveTo>
                    <a:pt x="0" y="0"/>
                  </a:moveTo>
                  <a:lnTo>
                    <a:pt x="1322051" y="0"/>
                  </a:lnTo>
                  <a:lnTo>
                    <a:pt x="1322051" y="866312"/>
                  </a:lnTo>
                  <a:lnTo>
                    <a:pt x="0" y="866312"/>
                  </a:lnTo>
                  <a:close/>
                </a:path>
              </a:pathLst>
            </a:custGeom>
            <a:blipFill>
              <a:blip r:embed="rId2"/>
              <a:stretch>
                <a:fillRect l="-7733" r="-7733"/>
              </a:stretch>
            </a:blipFill>
          </p:spPr>
          <p:txBody>
            <a:bodyPr/>
            <a:lstStyle/>
            <a:p>
              <a:endParaRPr lang="en-US"/>
            </a:p>
          </p:txBody>
        </p:sp>
      </p:grpSp>
      <p:grpSp>
        <p:nvGrpSpPr>
          <p:cNvPr id="4" name="Group 4"/>
          <p:cNvGrpSpPr/>
          <p:nvPr/>
        </p:nvGrpSpPr>
        <p:grpSpPr>
          <a:xfrm>
            <a:off x="-343332" y="-275746"/>
            <a:ext cx="12775756" cy="10562746"/>
            <a:chOff x="0" y="0"/>
            <a:chExt cx="3364808" cy="2781958"/>
          </a:xfrm>
        </p:grpSpPr>
        <p:sp>
          <p:nvSpPr>
            <p:cNvPr id="5" name="Freeform 5"/>
            <p:cNvSpPr/>
            <p:nvPr/>
          </p:nvSpPr>
          <p:spPr>
            <a:xfrm>
              <a:off x="0" y="0"/>
              <a:ext cx="3364808" cy="2781958"/>
            </a:xfrm>
            <a:custGeom>
              <a:avLst/>
              <a:gdLst/>
              <a:ahLst/>
              <a:cxnLst/>
              <a:rect l="l" t="t" r="r" b="b"/>
              <a:pathLst>
                <a:path w="3364808" h="2781958">
                  <a:moveTo>
                    <a:pt x="0" y="0"/>
                  </a:moveTo>
                  <a:lnTo>
                    <a:pt x="3364808" y="0"/>
                  </a:lnTo>
                  <a:lnTo>
                    <a:pt x="3364808" y="2781958"/>
                  </a:lnTo>
                  <a:lnTo>
                    <a:pt x="0" y="2781958"/>
                  </a:lnTo>
                  <a:close/>
                </a:path>
              </a:pathLst>
            </a:custGeom>
            <a:solidFill>
              <a:srgbClr val="D6DAC8"/>
            </a:solidFill>
          </p:spPr>
          <p:txBody>
            <a:bodyPr/>
            <a:lstStyle/>
            <a:p>
              <a:endParaRPr lang="en-US"/>
            </a:p>
          </p:txBody>
        </p:sp>
        <p:sp>
          <p:nvSpPr>
            <p:cNvPr id="6" name="TextBox 6"/>
            <p:cNvSpPr txBox="1"/>
            <p:nvPr/>
          </p:nvSpPr>
          <p:spPr>
            <a:xfrm>
              <a:off x="0" y="-47625"/>
              <a:ext cx="3364808" cy="2829583"/>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15765475" y="-807462"/>
            <a:ext cx="1911949" cy="4345338"/>
          </a:xfrm>
          <a:custGeom>
            <a:avLst/>
            <a:gdLst/>
            <a:ahLst/>
            <a:cxnLst/>
            <a:rect l="l" t="t" r="r" b="b"/>
            <a:pathLst>
              <a:path w="1911949" h="4345338">
                <a:moveTo>
                  <a:pt x="0" y="0"/>
                </a:moveTo>
                <a:lnTo>
                  <a:pt x="1911949" y="0"/>
                </a:lnTo>
                <a:lnTo>
                  <a:pt x="1911949" y="4345338"/>
                </a:lnTo>
                <a:lnTo>
                  <a:pt x="0" y="43453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704185"/>
            <a:ext cx="10404833" cy="2067795"/>
          </a:xfrm>
          <a:prstGeom prst="rect">
            <a:avLst/>
          </a:prstGeom>
        </p:spPr>
        <p:txBody>
          <a:bodyPr lIns="0" tIns="0" rIns="0" bIns="0" rtlCol="0" anchor="t">
            <a:spAutoFit/>
          </a:bodyPr>
          <a:lstStyle/>
          <a:p>
            <a:pPr marL="0" lvl="0" indent="0" algn="l">
              <a:lnSpc>
                <a:spcPts val="8246"/>
              </a:lnSpc>
            </a:pPr>
            <a:r>
              <a:rPr lang="en-US" sz="6815">
                <a:solidFill>
                  <a:srgbClr val="5F6F52"/>
                </a:solidFill>
                <a:latin typeface="Sunborn"/>
                <a:ea typeface="Sunborn"/>
                <a:cs typeface="Sunborn"/>
                <a:sym typeface="Sunborn"/>
              </a:rPr>
              <a:t>Problem &amp; Background</a:t>
            </a:r>
          </a:p>
        </p:txBody>
      </p:sp>
      <p:sp>
        <p:nvSpPr>
          <p:cNvPr id="9" name="TextBox 9"/>
          <p:cNvSpPr txBox="1"/>
          <p:nvPr/>
        </p:nvSpPr>
        <p:spPr>
          <a:xfrm>
            <a:off x="1028700" y="3063495"/>
            <a:ext cx="10404833" cy="5657574"/>
          </a:xfrm>
          <a:prstGeom prst="rect">
            <a:avLst/>
          </a:prstGeom>
        </p:spPr>
        <p:txBody>
          <a:bodyPr lIns="0" tIns="0" rIns="0" bIns="0" rtlCol="0" anchor="t">
            <a:spAutoFit/>
          </a:bodyPr>
          <a:lstStyle/>
          <a:p>
            <a:pPr marL="577459" lvl="1" indent="-288729" algn="l">
              <a:lnSpc>
                <a:spcPts val="3744"/>
              </a:lnSpc>
              <a:buFont typeface="Arial"/>
              <a:buChar char="•"/>
            </a:pPr>
            <a:r>
              <a:rPr lang="en-US" sz="2674" b="1" dirty="0">
                <a:solidFill>
                  <a:srgbClr val="5F6F52"/>
                </a:solidFill>
                <a:latin typeface="Gotham Bold"/>
                <a:ea typeface="Gotham Bold"/>
                <a:cs typeface="Gotham Bold"/>
                <a:sym typeface="Gotham Bold"/>
              </a:rPr>
              <a:t>Purpose: </a:t>
            </a:r>
            <a:r>
              <a:rPr lang="en-US" sz="2674" dirty="0">
                <a:solidFill>
                  <a:srgbClr val="5F6F52"/>
                </a:solidFill>
                <a:latin typeface="Gotham"/>
                <a:ea typeface="Gotham"/>
                <a:cs typeface="Gotham"/>
                <a:sym typeface="Gotham"/>
              </a:rPr>
              <a:t>This research matters because access to water is a fundamental human right, recognized by the UN, yet around 2.1 billion people globally lack it. [9,17] Proper water filtration systems are key to solving this problem, and that’s what this project aims to engineer. [5]</a:t>
            </a:r>
          </a:p>
          <a:p>
            <a:pPr marL="577459" lvl="1" indent="-288729" algn="l">
              <a:lnSpc>
                <a:spcPts val="3744"/>
              </a:lnSpc>
              <a:buFont typeface="Arial"/>
              <a:buChar char="•"/>
            </a:pPr>
            <a:r>
              <a:rPr lang="en-US" sz="2674" b="1" dirty="0">
                <a:solidFill>
                  <a:srgbClr val="5F6F52"/>
                </a:solidFill>
                <a:latin typeface="Gotham Bold"/>
                <a:ea typeface="Gotham Bold"/>
                <a:cs typeface="Gotham Bold"/>
                <a:sym typeface="Gotham Bold"/>
              </a:rPr>
              <a:t>Method overview: </a:t>
            </a:r>
            <a:r>
              <a:rPr lang="en-US" sz="2674" dirty="0">
                <a:solidFill>
                  <a:srgbClr val="5F6F52"/>
                </a:solidFill>
                <a:latin typeface="Gotham"/>
                <a:ea typeface="Gotham"/>
                <a:cs typeface="Gotham"/>
                <a:sym typeface="Gotham"/>
              </a:rPr>
              <a:t>The goal of this design is to create a low-cost water filtration system that can efficiently filter pond water and turn it into safe drinking water on a large scale.</a:t>
            </a:r>
          </a:p>
          <a:p>
            <a:pPr marL="577459" lvl="1" indent="-288729" algn="l">
              <a:lnSpc>
                <a:spcPts val="3744"/>
              </a:lnSpc>
              <a:buFont typeface="Arial"/>
              <a:buChar char="•"/>
            </a:pPr>
            <a:r>
              <a:rPr lang="en-US" sz="2674" b="1" dirty="0">
                <a:solidFill>
                  <a:srgbClr val="5F6F52"/>
                </a:solidFill>
                <a:latin typeface="Gotham Bold"/>
                <a:ea typeface="Gotham Bold"/>
                <a:cs typeface="Gotham Bold"/>
                <a:sym typeface="Gotham Bold"/>
              </a:rPr>
              <a:t>Impact:</a:t>
            </a:r>
            <a:r>
              <a:rPr lang="en-US" sz="2674" dirty="0">
                <a:solidFill>
                  <a:srgbClr val="5F6F52"/>
                </a:solidFill>
                <a:latin typeface="Gotham"/>
                <a:ea typeface="Gotham"/>
                <a:cs typeface="Gotham"/>
                <a:sym typeface="Gotham"/>
              </a:rPr>
              <a:t> If successful, this water filter can be implemented throughout the world and provide clean water to multiple people at a time.</a:t>
            </a:r>
          </a:p>
        </p:txBody>
      </p:sp>
      <p:sp>
        <p:nvSpPr>
          <p:cNvPr id="10" name="TextBox 10"/>
          <p:cNvSpPr txBox="1"/>
          <p:nvPr/>
        </p:nvSpPr>
        <p:spPr>
          <a:xfrm>
            <a:off x="13002113" y="9475985"/>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 provided by Canva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pic>
        <p:nvPicPr>
          <p:cNvPr id="5" name="Picture 5"/>
          <p:cNvPicPr>
            <a:picLocks noChangeAspect="1"/>
          </p:cNvPicPr>
          <p:nvPr/>
        </p:nvPicPr>
        <p:blipFill>
          <a:blip r:embed="rId2"/>
          <a:stretch>
            <a:fillRect/>
          </a:stretch>
        </p:blipFill>
        <p:spPr>
          <a:xfrm>
            <a:off x="-830907" y="573828"/>
            <a:ext cx="19304006" cy="9908197"/>
          </a:xfrm>
          <a:prstGeom prst="rect">
            <a:avLst/>
          </a:prstGeom>
        </p:spPr>
      </p:pic>
      <p:sp>
        <p:nvSpPr>
          <p:cNvPr id="6" name="TextBox 6"/>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 Prototype V1</a:t>
            </a:r>
          </a:p>
        </p:txBody>
      </p:sp>
      <p:sp>
        <p:nvSpPr>
          <p:cNvPr id="7" name="AutoShape 7"/>
          <p:cNvSpPr/>
          <p:nvPr/>
        </p:nvSpPr>
        <p:spPr>
          <a:xfrm flipV="1">
            <a:off x="1628891" y="4629150"/>
            <a:ext cx="15235541" cy="0"/>
          </a:xfrm>
          <a:prstGeom prst="line">
            <a:avLst/>
          </a:prstGeom>
          <a:ln w="38100" cap="flat">
            <a:solidFill>
              <a:srgbClr val="DD4238"/>
            </a:solidFill>
            <a:prstDash val="sysDot"/>
            <a:headEnd type="none" w="sm" len="sm"/>
            <a:tailEnd type="none" w="sm" len="sm"/>
          </a:ln>
        </p:spPr>
        <p:txBody>
          <a:bodyPr/>
          <a:lstStyle/>
          <a:p>
            <a:endParaRPr lang="en-US"/>
          </a:p>
        </p:txBody>
      </p:sp>
      <p:sp>
        <p:nvSpPr>
          <p:cNvPr id="8" name="TextBox 8"/>
          <p:cNvSpPr txBox="1"/>
          <p:nvPr/>
        </p:nvSpPr>
        <p:spPr>
          <a:xfrm>
            <a:off x="7687908" y="4224635"/>
            <a:ext cx="5550596" cy="425153"/>
          </a:xfrm>
          <a:prstGeom prst="rect">
            <a:avLst/>
          </a:prstGeom>
        </p:spPr>
        <p:txBody>
          <a:bodyPr lIns="0" tIns="0" rIns="0" bIns="0" rtlCol="0" anchor="t">
            <a:spAutoFit/>
          </a:bodyPr>
          <a:lstStyle/>
          <a:p>
            <a:pPr marL="0" lvl="0" indent="0" algn="l">
              <a:lnSpc>
                <a:spcPts val="3307"/>
              </a:lnSpc>
            </a:pPr>
            <a:r>
              <a:rPr lang="en-US" sz="2733">
                <a:solidFill>
                  <a:srgbClr val="DD4238"/>
                </a:solidFill>
                <a:latin typeface="Sunborn"/>
                <a:ea typeface="Sunborn"/>
                <a:cs typeface="Sunborn"/>
                <a:sym typeface="Sunborn"/>
              </a:rPr>
              <a:t>EPA Standard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4387173"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16415860"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5436643"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17465330"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Results and Analysis</a:t>
            </a:r>
          </a:p>
        </p:txBody>
      </p:sp>
      <p:sp>
        <p:nvSpPr>
          <p:cNvPr id="10" name="TextBox 10"/>
          <p:cNvSpPr txBox="1"/>
          <p:nvPr/>
        </p:nvSpPr>
        <p:spPr>
          <a:xfrm>
            <a:off x="1028700" y="2666270"/>
            <a:ext cx="15067232" cy="5744595"/>
          </a:xfrm>
          <a:prstGeom prst="rect">
            <a:avLst/>
          </a:prstGeom>
        </p:spPr>
        <p:txBody>
          <a:bodyPr lIns="0" tIns="0" rIns="0" bIns="0" rtlCol="0" anchor="t">
            <a:spAutoFit/>
          </a:bodyPr>
          <a:lstStyle/>
          <a:p>
            <a:pPr algn="l">
              <a:lnSpc>
                <a:spcPts val="4143"/>
              </a:lnSpc>
            </a:pPr>
            <a:r>
              <a:rPr lang="en-US" sz="2959" b="1">
                <a:solidFill>
                  <a:srgbClr val="5F6F52"/>
                </a:solidFill>
                <a:latin typeface="Gotham Bold"/>
                <a:ea typeface="Gotham Bold"/>
                <a:cs typeface="Gotham Bold"/>
                <a:sym typeface="Gotham Bold"/>
              </a:rPr>
              <a:t>Successes:</a:t>
            </a:r>
          </a:p>
          <a:p>
            <a:pPr algn="l">
              <a:lnSpc>
                <a:spcPts val="4143"/>
              </a:lnSpc>
            </a:pPr>
            <a:r>
              <a:rPr lang="en-US" sz="2959">
                <a:solidFill>
                  <a:srgbClr val="5F6F52"/>
                </a:solidFill>
                <a:latin typeface="Gotham"/>
                <a:ea typeface="Gotham"/>
                <a:cs typeface="Gotham"/>
                <a:sym typeface="Gotham"/>
              </a:rPr>
              <a:t>This prototype was successful and met the EPA standards 4/5 times, meeting criteria. It had an average of 475.6 ppm.</a:t>
            </a:r>
          </a:p>
          <a:p>
            <a:pPr algn="l">
              <a:lnSpc>
                <a:spcPts val="4143"/>
              </a:lnSpc>
            </a:pPr>
            <a:r>
              <a:rPr lang="en-US" sz="2959">
                <a:solidFill>
                  <a:srgbClr val="5F6F52"/>
                </a:solidFill>
                <a:latin typeface="Gotham"/>
                <a:ea typeface="Gotham"/>
                <a:cs typeface="Gotham"/>
                <a:sym typeface="Gotham"/>
              </a:rPr>
              <a:t>On average, this prototype had a filtration rate of 250 mL/11 seconds, or 22.72 mL/second, a safe flow rate.</a:t>
            </a:r>
          </a:p>
          <a:p>
            <a:pPr algn="l">
              <a:lnSpc>
                <a:spcPts val="4143"/>
              </a:lnSpc>
            </a:pPr>
            <a:endParaRPr lang="en-US" sz="2959">
              <a:solidFill>
                <a:srgbClr val="5F6F52"/>
              </a:solidFill>
              <a:latin typeface="Gotham"/>
              <a:ea typeface="Gotham"/>
              <a:cs typeface="Gotham"/>
              <a:sym typeface="Gotham"/>
            </a:endParaRPr>
          </a:p>
          <a:p>
            <a:pPr marL="0" lvl="0" indent="0" algn="l">
              <a:lnSpc>
                <a:spcPts val="4143"/>
              </a:lnSpc>
              <a:spcBef>
                <a:spcPct val="0"/>
              </a:spcBef>
            </a:pPr>
            <a:r>
              <a:rPr lang="en-US" sz="2959" b="1">
                <a:solidFill>
                  <a:srgbClr val="5F6F52"/>
                </a:solidFill>
                <a:latin typeface="Gotham Bold"/>
                <a:ea typeface="Gotham Bold"/>
                <a:cs typeface="Gotham Bold"/>
                <a:sym typeface="Gotham Bold"/>
              </a:rPr>
              <a:t>Possible errors:</a:t>
            </a:r>
          </a:p>
          <a:p>
            <a:pPr marL="0" lvl="0" indent="0" algn="l">
              <a:lnSpc>
                <a:spcPts val="4143"/>
              </a:lnSpc>
              <a:spcBef>
                <a:spcPct val="0"/>
              </a:spcBef>
            </a:pPr>
            <a:r>
              <a:rPr lang="en-US" sz="2959" u="none" strike="noStrike">
                <a:solidFill>
                  <a:srgbClr val="5F6F52"/>
                </a:solidFill>
                <a:latin typeface="Gotham"/>
                <a:ea typeface="Gotham"/>
                <a:cs typeface="Gotham"/>
                <a:sym typeface="Gotham"/>
              </a:rPr>
              <a:t>Trial 1 may have been an outlier piece of data, with its PPM value being much higher than other trials.</a:t>
            </a:r>
          </a:p>
          <a:p>
            <a:pPr marL="0" lvl="0" indent="0" algn="l">
              <a:lnSpc>
                <a:spcPts val="4143"/>
              </a:lnSpc>
              <a:spcBef>
                <a:spcPct val="0"/>
              </a:spcBef>
            </a:pPr>
            <a:r>
              <a:rPr lang="en-US" sz="2959" u="none" strike="noStrike">
                <a:solidFill>
                  <a:srgbClr val="5F6F52"/>
                </a:solidFill>
                <a:latin typeface="Gotham"/>
                <a:ea typeface="Gotham"/>
                <a:cs typeface="Gotham"/>
                <a:sym typeface="Gotham"/>
              </a:rPr>
              <a:t>PPM values fluctuate slightly.</a:t>
            </a:r>
          </a:p>
          <a:p>
            <a:pPr marL="0" lvl="0" indent="0" algn="l">
              <a:lnSpc>
                <a:spcPts val="4143"/>
              </a:lnSpc>
              <a:spcBef>
                <a:spcPct val="0"/>
              </a:spcBef>
            </a:pPr>
            <a:endParaRPr lang="en-US" sz="2959" u="none" strike="noStrike">
              <a:solidFill>
                <a:srgbClr val="5F6F52"/>
              </a:solidFill>
              <a:latin typeface="Gotham"/>
              <a:ea typeface="Gotham"/>
              <a:cs typeface="Gotham"/>
              <a:sym typeface="Gotha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4387173"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16415860"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5436643"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17465330"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028700" y="2649970"/>
            <a:ext cx="4767719" cy="6055900"/>
          </a:xfrm>
          <a:custGeom>
            <a:avLst/>
            <a:gdLst/>
            <a:ahLst/>
            <a:cxnLst/>
            <a:rect l="l" t="t" r="r" b="b"/>
            <a:pathLst>
              <a:path w="4767719" h="6055900">
                <a:moveTo>
                  <a:pt x="0" y="0"/>
                </a:moveTo>
                <a:lnTo>
                  <a:pt x="4767719" y="0"/>
                </a:lnTo>
                <a:lnTo>
                  <a:pt x="4767719" y="6055900"/>
                </a:lnTo>
                <a:lnTo>
                  <a:pt x="0" y="6055900"/>
                </a:lnTo>
                <a:lnTo>
                  <a:pt x="0" y="0"/>
                </a:lnTo>
                <a:close/>
              </a:path>
            </a:pathLst>
          </a:custGeom>
          <a:blipFill>
            <a:blip r:embed="rId4"/>
            <a:stretch>
              <a:fillRect t="-2549" b="-2549"/>
            </a:stretch>
          </a:blipFill>
        </p:spPr>
        <p:txBody>
          <a:bodyPr/>
          <a:lstStyle/>
          <a:p>
            <a:endParaRPr lang="en-US"/>
          </a:p>
        </p:txBody>
      </p:sp>
      <p:sp>
        <p:nvSpPr>
          <p:cNvPr id="10" name="Freeform 10"/>
          <p:cNvSpPr/>
          <p:nvPr/>
        </p:nvSpPr>
        <p:spPr>
          <a:xfrm>
            <a:off x="6369256" y="2818801"/>
            <a:ext cx="4767719" cy="5936756"/>
          </a:xfrm>
          <a:custGeom>
            <a:avLst/>
            <a:gdLst/>
            <a:ahLst/>
            <a:cxnLst/>
            <a:rect l="l" t="t" r="r" b="b"/>
            <a:pathLst>
              <a:path w="4767719" h="5936756">
                <a:moveTo>
                  <a:pt x="0" y="0"/>
                </a:moveTo>
                <a:lnTo>
                  <a:pt x="4767719" y="0"/>
                </a:lnTo>
                <a:lnTo>
                  <a:pt x="4767719" y="5936756"/>
                </a:lnTo>
                <a:lnTo>
                  <a:pt x="0" y="5936756"/>
                </a:lnTo>
                <a:lnTo>
                  <a:pt x="0" y="0"/>
                </a:lnTo>
                <a:close/>
              </a:path>
            </a:pathLst>
          </a:custGeom>
          <a:blipFill>
            <a:blip r:embed="rId5"/>
            <a:stretch>
              <a:fillRect b="-7077"/>
            </a:stretch>
          </a:blipFill>
        </p:spPr>
        <p:txBody>
          <a:bodyPr/>
          <a:lstStyle/>
          <a:p>
            <a:endParaRPr lang="en-US"/>
          </a:p>
        </p:txBody>
      </p:sp>
      <p:sp>
        <p:nvSpPr>
          <p:cNvPr id="11" name="Freeform 11"/>
          <p:cNvSpPr/>
          <p:nvPr/>
        </p:nvSpPr>
        <p:spPr>
          <a:xfrm>
            <a:off x="11866488" y="2809276"/>
            <a:ext cx="4791218" cy="5896594"/>
          </a:xfrm>
          <a:custGeom>
            <a:avLst/>
            <a:gdLst/>
            <a:ahLst/>
            <a:cxnLst/>
            <a:rect l="l" t="t" r="r" b="b"/>
            <a:pathLst>
              <a:path w="4791218" h="5896594">
                <a:moveTo>
                  <a:pt x="0" y="0"/>
                </a:moveTo>
                <a:lnTo>
                  <a:pt x="4791218" y="0"/>
                </a:lnTo>
                <a:lnTo>
                  <a:pt x="4791218" y="5896594"/>
                </a:lnTo>
                <a:lnTo>
                  <a:pt x="0" y="5896594"/>
                </a:lnTo>
                <a:lnTo>
                  <a:pt x="0" y="0"/>
                </a:lnTo>
                <a:close/>
              </a:path>
            </a:pathLst>
          </a:custGeom>
          <a:blipFill>
            <a:blip r:embed="rId6"/>
            <a:stretch>
              <a:fillRect l="-17581" t="-86" r="-13802" b="-42426"/>
            </a:stretch>
          </a:blipFill>
        </p:spPr>
        <p:txBody>
          <a:bodyPr/>
          <a:lstStyle/>
          <a:p>
            <a:endParaRPr lang="en-US"/>
          </a:p>
        </p:txBody>
      </p:sp>
      <p:sp>
        <p:nvSpPr>
          <p:cNvPr id="12" name="TextBox 12"/>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Pictures</a:t>
            </a:r>
          </a:p>
        </p:txBody>
      </p:sp>
      <p:sp>
        <p:nvSpPr>
          <p:cNvPr id="13" name="TextBox 13"/>
          <p:cNvSpPr txBox="1"/>
          <p:nvPr/>
        </p:nvSpPr>
        <p:spPr>
          <a:xfrm>
            <a:off x="1028700" y="2114412"/>
            <a:ext cx="4767719"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Source Water in tank</a:t>
            </a:r>
          </a:p>
        </p:txBody>
      </p:sp>
      <p:sp>
        <p:nvSpPr>
          <p:cNvPr id="14" name="TextBox 14"/>
          <p:cNvSpPr txBox="1"/>
          <p:nvPr/>
        </p:nvSpPr>
        <p:spPr>
          <a:xfrm>
            <a:off x="6369256" y="2260484"/>
            <a:ext cx="4767719"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Filtered Water Clarity</a:t>
            </a:r>
          </a:p>
        </p:txBody>
      </p:sp>
      <p:sp>
        <p:nvSpPr>
          <p:cNvPr id="15" name="TextBox 15"/>
          <p:cNvSpPr txBox="1"/>
          <p:nvPr/>
        </p:nvSpPr>
        <p:spPr>
          <a:xfrm>
            <a:off x="12061902" y="2260484"/>
            <a:ext cx="4767719" cy="558317"/>
          </a:xfrm>
          <a:prstGeom prst="rect">
            <a:avLst/>
          </a:prstGeom>
        </p:spPr>
        <p:txBody>
          <a:bodyPr lIns="0" tIns="0" rIns="0" bIns="0" rtlCol="0" anchor="t">
            <a:spAutoFit/>
          </a:bodyPr>
          <a:lstStyle/>
          <a:p>
            <a:pPr algn="l">
              <a:lnSpc>
                <a:spcPts val="4524"/>
              </a:lnSpc>
            </a:pPr>
            <a:r>
              <a:rPr lang="en-US" sz="3232">
                <a:solidFill>
                  <a:srgbClr val="5F6F52"/>
                </a:solidFill>
                <a:latin typeface="Gotham"/>
                <a:ea typeface="Gotham"/>
                <a:cs typeface="Gotham"/>
                <a:sym typeface="Gotham"/>
              </a:rPr>
              <a:t>Source Water Clarity</a:t>
            </a:r>
          </a:p>
        </p:txBody>
      </p:sp>
      <p:sp>
        <p:nvSpPr>
          <p:cNvPr id="16" name="TextBox 16"/>
          <p:cNvSpPr txBox="1"/>
          <p:nvPr/>
        </p:nvSpPr>
        <p:spPr>
          <a:xfrm>
            <a:off x="1028700" y="8968829"/>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1914" y="7911754"/>
            <a:ext cx="704709" cy="1601612"/>
          </a:xfrm>
          <a:custGeom>
            <a:avLst/>
            <a:gdLst/>
            <a:ahLst/>
            <a:cxnLst/>
            <a:rect l="l" t="t" r="r" b="b"/>
            <a:pathLst>
              <a:path w="704709" h="1601612">
                <a:moveTo>
                  <a:pt x="0" y="1601612"/>
                </a:moveTo>
                <a:lnTo>
                  <a:pt x="704709" y="1601612"/>
                </a:lnTo>
                <a:lnTo>
                  <a:pt x="704709" y="0"/>
                </a:lnTo>
                <a:lnTo>
                  <a:pt x="0" y="0"/>
                </a:lnTo>
                <a:lnTo>
                  <a:pt x="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2831754" y="7911754"/>
            <a:ext cx="704709" cy="1601612"/>
          </a:xfrm>
          <a:custGeom>
            <a:avLst/>
            <a:gdLst/>
            <a:ahLst/>
            <a:cxnLst/>
            <a:rect l="l" t="t" r="r" b="b"/>
            <a:pathLst>
              <a:path w="704709" h="1601612">
                <a:moveTo>
                  <a:pt x="0" y="1601612"/>
                </a:moveTo>
                <a:lnTo>
                  <a:pt x="704709" y="1601612"/>
                </a:lnTo>
                <a:lnTo>
                  <a:pt x="704709" y="0"/>
                </a:lnTo>
                <a:lnTo>
                  <a:pt x="0" y="0"/>
                </a:lnTo>
                <a:lnTo>
                  <a:pt x="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459158" y="7911754"/>
            <a:ext cx="704709" cy="1601612"/>
          </a:xfrm>
          <a:custGeom>
            <a:avLst/>
            <a:gdLst/>
            <a:ahLst/>
            <a:cxnLst/>
            <a:rect l="l" t="t" r="r" b="b"/>
            <a:pathLst>
              <a:path w="704709" h="1601612">
                <a:moveTo>
                  <a:pt x="704709" y="1601612"/>
                </a:moveTo>
                <a:lnTo>
                  <a:pt x="0" y="1601612"/>
                </a:lnTo>
                <a:lnTo>
                  <a:pt x="0" y="0"/>
                </a:lnTo>
                <a:lnTo>
                  <a:pt x="704709" y="0"/>
                </a:lnTo>
                <a:lnTo>
                  <a:pt x="704709"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4302826" y="7911754"/>
            <a:ext cx="704709" cy="1601612"/>
          </a:xfrm>
          <a:custGeom>
            <a:avLst/>
            <a:gdLst/>
            <a:ahLst/>
            <a:cxnLst/>
            <a:rect l="l" t="t" r="r" b="b"/>
            <a:pathLst>
              <a:path w="704709" h="1601612">
                <a:moveTo>
                  <a:pt x="704710" y="1601612"/>
                </a:moveTo>
                <a:lnTo>
                  <a:pt x="0" y="1601612"/>
                </a:lnTo>
                <a:lnTo>
                  <a:pt x="0" y="0"/>
                </a:lnTo>
                <a:lnTo>
                  <a:pt x="704710" y="0"/>
                </a:lnTo>
                <a:lnTo>
                  <a:pt x="70471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1019175"/>
            <a:ext cx="15579673"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Observations and Iteration</a:t>
            </a:r>
          </a:p>
        </p:txBody>
      </p:sp>
      <p:sp>
        <p:nvSpPr>
          <p:cNvPr id="10" name="TextBox 10"/>
          <p:cNvSpPr txBox="1"/>
          <p:nvPr/>
        </p:nvSpPr>
        <p:spPr>
          <a:xfrm>
            <a:off x="1096034" y="2242628"/>
            <a:ext cx="15067232" cy="4696845"/>
          </a:xfrm>
          <a:prstGeom prst="rect">
            <a:avLst/>
          </a:prstGeom>
        </p:spPr>
        <p:txBody>
          <a:bodyPr lIns="0" tIns="0" rIns="0" bIns="0" rtlCol="0" anchor="t">
            <a:spAutoFit/>
          </a:bodyPr>
          <a:lstStyle/>
          <a:p>
            <a:pPr algn="l">
              <a:lnSpc>
                <a:spcPts val="4143"/>
              </a:lnSpc>
            </a:pPr>
            <a:r>
              <a:rPr lang="en-US" sz="2959">
                <a:solidFill>
                  <a:srgbClr val="5F6F52"/>
                </a:solidFill>
                <a:latin typeface="Gotham"/>
                <a:ea typeface="Gotham"/>
                <a:cs typeface="Gotham"/>
                <a:sym typeface="Gotham"/>
              </a:rPr>
              <a:t>When trials were conducted, the sediment in the source water was compared to the filtered water. No particles in the filtered water are visible to the eye, unlike the source water, as shown in the previous slide.</a:t>
            </a:r>
          </a:p>
          <a:p>
            <a:pPr algn="l">
              <a:lnSpc>
                <a:spcPts val="4143"/>
              </a:lnSpc>
            </a:pPr>
            <a:endParaRPr lang="en-US" sz="2959">
              <a:solidFill>
                <a:srgbClr val="5F6F52"/>
              </a:solidFill>
              <a:latin typeface="Gotham"/>
              <a:ea typeface="Gotham"/>
              <a:cs typeface="Gotham"/>
              <a:sym typeface="Gotham"/>
            </a:endParaRPr>
          </a:p>
          <a:p>
            <a:pPr algn="l">
              <a:lnSpc>
                <a:spcPts val="4143"/>
              </a:lnSpc>
            </a:pPr>
            <a:r>
              <a:rPr lang="en-US" sz="2959">
                <a:solidFill>
                  <a:srgbClr val="5F6F52"/>
                </a:solidFill>
                <a:latin typeface="Gotham"/>
                <a:ea typeface="Gotham"/>
                <a:cs typeface="Gotham"/>
                <a:sym typeface="Gotham"/>
              </a:rPr>
              <a:t>When testing, it was noticed that clumps of algae in the source water were being taken into the filter. The algae may be increasing the PPM of the water.</a:t>
            </a:r>
          </a:p>
          <a:p>
            <a:pPr algn="l">
              <a:lnSpc>
                <a:spcPts val="4143"/>
              </a:lnSpc>
            </a:pPr>
            <a:endParaRPr lang="en-US" sz="2959">
              <a:solidFill>
                <a:srgbClr val="5F6F52"/>
              </a:solidFill>
              <a:latin typeface="Gotham"/>
              <a:ea typeface="Gotham"/>
              <a:cs typeface="Gotham"/>
              <a:sym typeface="Gotham"/>
            </a:endParaRPr>
          </a:p>
          <a:p>
            <a:pPr marL="0" lvl="0" indent="0" algn="l">
              <a:lnSpc>
                <a:spcPts val="4143"/>
              </a:lnSpc>
              <a:spcBef>
                <a:spcPct val="0"/>
              </a:spcBef>
            </a:pPr>
            <a:r>
              <a:rPr lang="en-US" sz="2959">
                <a:solidFill>
                  <a:srgbClr val="5F6F52"/>
                </a:solidFill>
                <a:latin typeface="Gotham"/>
                <a:ea typeface="Gotham"/>
                <a:cs typeface="Gotham"/>
                <a:sym typeface="Gotham"/>
              </a:rPr>
              <a:t>To solve this issue, a prefilter of cloth will be added before pouring source water into the tank. The cloth’s effect on PPM will be monitored.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2367314"/>
            <a:ext cx="6699123" cy="7919686"/>
            <a:chOff x="0" y="0"/>
            <a:chExt cx="1764378" cy="2085843"/>
          </a:xfrm>
        </p:grpSpPr>
        <p:sp>
          <p:nvSpPr>
            <p:cNvPr id="3" name="Freeform 3"/>
            <p:cNvSpPr/>
            <p:nvPr/>
          </p:nvSpPr>
          <p:spPr>
            <a:xfrm>
              <a:off x="0" y="0"/>
              <a:ext cx="1764378" cy="2085843"/>
            </a:xfrm>
            <a:custGeom>
              <a:avLst/>
              <a:gdLst/>
              <a:ahLst/>
              <a:cxnLst/>
              <a:rect l="l" t="t" r="r" b="b"/>
              <a:pathLst>
                <a:path w="1764378" h="2085843">
                  <a:moveTo>
                    <a:pt x="0" y="0"/>
                  </a:moveTo>
                  <a:lnTo>
                    <a:pt x="1764378" y="0"/>
                  </a:lnTo>
                  <a:lnTo>
                    <a:pt x="1764378" y="2085843"/>
                  </a:lnTo>
                  <a:lnTo>
                    <a:pt x="0" y="2085843"/>
                  </a:lnTo>
                  <a:close/>
                </a:path>
              </a:pathLst>
            </a:custGeom>
            <a:solidFill>
              <a:srgbClr val="D6DAC8"/>
            </a:solidFill>
          </p:spPr>
          <p:txBody>
            <a:bodyPr/>
            <a:lstStyle/>
            <a:p>
              <a:endParaRPr lang="en-US"/>
            </a:p>
          </p:txBody>
        </p:sp>
        <p:sp>
          <p:nvSpPr>
            <p:cNvPr id="4" name="TextBox 4"/>
            <p:cNvSpPr txBox="1"/>
            <p:nvPr/>
          </p:nvSpPr>
          <p:spPr>
            <a:xfrm>
              <a:off x="0" y="-47625"/>
              <a:ext cx="1764378" cy="213346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16004893" y="1028700"/>
            <a:ext cx="3293711" cy="871461"/>
          </a:xfrm>
          <a:custGeom>
            <a:avLst/>
            <a:gdLst/>
            <a:ahLst/>
            <a:cxnLst/>
            <a:rect l="l" t="t" r="r" b="b"/>
            <a:pathLst>
              <a:path w="3293711" h="87146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3931860" y="8207171"/>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V="1">
            <a:off x="194896" y="8207171"/>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flipH="1" flipV="1">
            <a:off x="2019898" y="8207171"/>
            <a:ext cx="924994" cy="2102259"/>
          </a:xfrm>
          <a:custGeom>
            <a:avLst/>
            <a:gdLst/>
            <a:ahLst/>
            <a:cxnLst/>
            <a:rect l="l" t="t" r="r" b="b"/>
            <a:pathLst>
              <a:path w="924994" h="2102259">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 Prototype v2</a:t>
            </a:r>
          </a:p>
        </p:txBody>
      </p:sp>
      <p:pic>
        <p:nvPicPr>
          <p:cNvPr id="12" name="Picture 11" descr="A screenshot of a table&#10;&#10;AI-generated content may be incorrect.">
            <a:extLst>
              <a:ext uri="{FF2B5EF4-FFF2-40B4-BE49-F238E27FC236}">
                <a16:creationId xmlns:a16="http://schemas.microsoft.com/office/drawing/2014/main" id="{1F523E7F-4ACB-9CAD-3AE1-C4EF4D16A2E6}"/>
              </a:ext>
            </a:extLst>
          </p:cNvPr>
          <p:cNvPicPr>
            <a:picLocks noChangeAspect="1"/>
          </p:cNvPicPr>
          <p:nvPr/>
        </p:nvPicPr>
        <p:blipFill>
          <a:blip r:embed="rId6"/>
          <a:stretch>
            <a:fillRect/>
          </a:stretch>
        </p:blipFill>
        <p:spPr>
          <a:xfrm>
            <a:off x="1708523" y="2557302"/>
            <a:ext cx="14972069" cy="58676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pic>
        <p:nvPicPr>
          <p:cNvPr id="5" name="Picture 5"/>
          <p:cNvPicPr>
            <a:picLocks noChangeAspect="1"/>
          </p:cNvPicPr>
          <p:nvPr/>
        </p:nvPicPr>
        <p:blipFill>
          <a:blip r:embed="rId2"/>
          <a:stretch>
            <a:fillRect/>
          </a:stretch>
        </p:blipFill>
        <p:spPr>
          <a:xfrm>
            <a:off x="-830907" y="573828"/>
            <a:ext cx="19304006" cy="9908197"/>
          </a:xfrm>
          <a:prstGeom prst="rect">
            <a:avLst/>
          </a:prstGeom>
        </p:spPr>
      </p:pic>
      <p:sp>
        <p:nvSpPr>
          <p:cNvPr id="6" name="TextBox 6"/>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 Prototype V2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4387173"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16415860"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5436643"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17465330"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Results and Analysis</a:t>
            </a:r>
          </a:p>
        </p:txBody>
      </p:sp>
      <p:sp>
        <p:nvSpPr>
          <p:cNvPr id="10" name="TextBox 10"/>
          <p:cNvSpPr txBox="1"/>
          <p:nvPr/>
        </p:nvSpPr>
        <p:spPr>
          <a:xfrm>
            <a:off x="1028700" y="2666270"/>
            <a:ext cx="15067232" cy="4696845"/>
          </a:xfrm>
          <a:prstGeom prst="rect">
            <a:avLst/>
          </a:prstGeom>
        </p:spPr>
        <p:txBody>
          <a:bodyPr lIns="0" tIns="0" rIns="0" bIns="0" rtlCol="0" anchor="t">
            <a:spAutoFit/>
          </a:bodyPr>
          <a:lstStyle/>
          <a:p>
            <a:pPr algn="l">
              <a:lnSpc>
                <a:spcPts val="4143"/>
              </a:lnSpc>
            </a:pPr>
            <a:r>
              <a:rPr lang="en-US" sz="2959" b="1" dirty="0">
                <a:solidFill>
                  <a:srgbClr val="5F6F52"/>
                </a:solidFill>
                <a:latin typeface="Gotham Bold"/>
                <a:ea typeface="Gotham Bold"/>
                <a:cs typeface="Gotham Bold"/>
                <a:sym typeface="Gotham Bold"/>
              </a:rPr>
              <a:t>Successes:</a:t>
            </a:r>
          </a:p>
          <a:p>
            <a:pPr algn="l">
              <a:lnSpc>
                <a:spcPts val="4143"/>
              </a:lnSpc>
            </a:pPr>
            <a:r>
              <a:rPr lang="en-US" sz="2959" dirty="0">
                <a:solidFill>
                  <a:srgbClr val="5F6F52"/>
                </a:solidFill>
                <a:latin typeface="Gotham"/>
                <a:ea typeface="Gotham"/>
                <a:cs typeface="Gotham"/>
                <a:sym typeface="Gotham"/>
              </a:rPr>
              <a:t>This prototype was successful and met the EPA standards 5/5 times, meeting criteria. It had an average ppm of 385.4, lower than the previous version!</a:t>
            </a:r>
          </a:p>
          <a:p>
            <a:pPr algn="l">
              <a:lnSpc>
                <a:spcPts val="4143"/>
              </a:lnSpc>
            </a:pPr>
            <a:r>
              <a:rPr lang="en-US" sz="2959" dirty="0">
                <a:solidFill>
                  <a:srgbClr val="5F6F52"/>
                </a:solidFill>
                <a:latin typeface="Gotham"/>
                <a:ea typeface="Gotham"/>
                <a:cs typeface="Gotham"/>
                <a:sym typeface="Gotham"/>
              </a:rPr>
              <a:t>On average, this prototype had a filtration rate of 250 mL/11 seconds, or 22.72 mL/second, a safe flow rate, the same as the previous version.</a:t>
            </a:r>
          </a:p>
          <a:p>
            <a:pPr algn="l">
              <a:lnSpc>
                <a:spcPts val="4143"/>
              </a:lnSpc>
            </a:pPr>
            <a:endParaRPr lang="en-US" sz="2959" dirty="0">
              <a:solidFill>
                <a:srgbClr val="5F6F52"/>
              </a:solidFill>
              <a:latin typeface="Gotham"/>
              <a:ea typeface="Gotham"/>
              <a:cs typeface="Gotham"/>
              <a:sym typeface="Gotham"/>
            </a:endParaRPr>
          </a:p>
          <a:p>
            <a:pPr marL="0" lvl="0" indent="0" algn="l">
              <a:lnSpc>
                <a:spcPts val="4143"/>
              </a:lnSpc>
              <a:spcBef>
                <a:spcPct val="0"/>
              </a:spcBef>
            </a:pPr>
            <a:r>
              <a:rPr lang="en-US" sz="2959" b="1" dirty="0">
                <a:solidFill>
                  <a:srgbClr val="5F6F52"/>
                </a:solidFill>
                <a:latin typeface="Gotham Bold"/>
                <a:ea typeface="Gotham Bold"/>
                <a:cs typeface="Gotham Bold"/>
                <a:sym typeface="Gotham Bold"/>
              </a:rPr>
              <a:t>Possible errors:</a:t>
            </a:r>
          </a:p>
          <a:p>
            <a:pPr marL="0" lvl="0" indent="0" algn="l">
              <a:lnSpc>
                <a:spcPts val="4143"/>
              </a:lnSpc>
              <a:spcBef>
                <a:spcPct val="0"/>
              </a:spcBef>
            </a:pPr>
            <a:r>
              <a:rPr lang="en-US" sz="2959" u="none" strike="noStrike" dirty="0">
                <a:solidFill>
                  <a:srgbClr val="5F6F52"/>
                </a:solidFill>
                <a:latin typeface="Gotham"/>
                <a:ea typeface="Gotham"/>
                <a:cs typeface="Gotham"/>
                <a:sym typeface="Gotham"/>
              </a:rPr>
              <a:t>As stated in the previous version, PPM values fluctuate slightly.</a:t>
            </a:r>
          </a:p>
          <a:p>
            <a:pPr marL="0" lvl="0" indent="0" algn="l">
              <a:lnSpc>
                <a:spcPts val="4143"/>
              </a:lnSpc>
              <a:spcBef>
                <a:spcPct val="0"/>
              </a:spcBef>
            </a:pPr>
            <a:endParaRPr lang="en-US" sz="2959" u="none" strike="noStrike" dirty="0">
              <a:solidFill>
                <a:srgbClr val="5F6F52"/>
              </a:solidFill>
              <a:latin typeface="Gotham"/>
              <a:ea typeface="Gotham"/>
              <a:cs typeface="Gotham"/>
              <a:sym typeface="Gotha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D6DAC8"/>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4387173"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16415860" y="8435630"/>
            <a:ext cx="502743" cy="1142598"/>
          </a:xfrm>
          <a:custGeom>
            <a:avLst/>
            <a:gdLst/>
            <a:ahLst/>
            <a:cxnLst/>
            <a:rect l="l" t="t" r="r" b="b"/>
            <a:pathLst>
              <a:path w="502743" h="1142598">
                <a:moveTo>
                  <a:pt x="0" y="1142597"/>
                </a:moveTo>
                <a:lnTo>
                  <a:pt x="502743" y="1142597"/>
                </a:lnTo>
                <a:lnTo>
                  <a:pt x="502743" y="0"/>
                </a:lnTo>
                <a:lnTo>
                  <a:pt x="0" y="0"/>
                </a:lnTo>
                <a:lnTo>
                  <a:pt x="0"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5436643"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17465330" y="8435630"/>
            <a:ext cx="502743" cy="1142598"/>
          </a:xfrm>
          <a:custGeom>
            <a:avLst/>
            <a:gdLst/>
            <a:ahLst/>
            <a:cxnLst/>
            <a:rect l="l" t="t" r="r" b="b"/>
            <a:pathLst>
              <a:path w="502743" h="1142598">
                <a:moveTo>
                  <a:pt x="502743" y="1142597"/>
                </a:moveTo>
                <a:lnTo>
                  <a:pt x="0" y="1142597"/>
                </a:lnTo>
                <a:lnTo>
                  <a:pt x="0" y="0"/>
                </a:lnTo>
                <a:lnTo>
                  <a:pt x="502743" y="0"/>
                </a:lnTo>
                <a:lnTo>
                  <a:pt x="502743" y="11425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1866488" y="2809276"/>
            <a:ext cx="4791218" cy="5896594"/>
          </a:xfrm>
          <a:custGeom>
            <a:avLst/>
            <a:gdLst/>
            <a:ahLst/>
            <a:cxnLst/>
            <a:rect l="l" t="t" r="r" b="b"/>
            <a:pathLst>
              <a:path w="4791218" h="5896594">
                <a:moveTo>
                  <a:pt x="0" y="0"/>
                </a:moveTo>
                <a:lnTo>
                  <a:pt x="4791218" y="0"/>
                </a:lnTo>
                <a:lnTo>
                  <a:pt x="4791218" y="5896594"/>
                </a:lnTo>
                <a:lnTo>
                  <a:pt x="0" y="5896594"/>
                </a:lnTo>
                <a:lnTo>
                  <a:pt x="0" y="0"/>
                </a:lnTo>
                <a:close/>
              </a:path>
            </a:pathLst>
          </a:custGeom>
          <a:blipFill>
            <a:blip r:embed="rId4"/>
            <a:stretch>
              <a:fillRect t="-4235" b="-4235"/>
            </a:stretch>
          </a:blipFill>
        </p:spPr>
        <p:txBody>
          <a:bodyPr/>
          <a:lstStyle/>
          <a:p>
            <a:endParaRPr lang="en-US"/>
          </a:p>
        </p:txBody>
      </p:sp>
      <p:sp>
        <p:nvSpPr>
          <p:cNvPr id="10" name="Freeform 10"/>
          <p:cNvSpPr/>
          <p:nvPr/>
        </p:nvSpPr>
        <p:spPr>
          <a:xfrm>
            <a:off x="1028700" y="2809276"/>
            <a:ext cx="4459711" cy="5946281"/>
          </a:xfrm>
          <a:custGeom>
            <a:avLst/>
            <a:gdLst/>
            <a:ahLst/>
            <a:cxnLst/>
            <a:rect l="l" t="t" r="r" b="b"/>
            <a:pathLst>
              <a:path w="4459711" h="5946281">
                <a:moveTo>
                  <a:pt x="0" y="0"/>
                </a:moveTo>
                <a:lnTo>
                  <a:pt x="4459711" y="0"/>
                </a:lnTo>
                <a:lnTo>
                  <a:pt x="4459711" y="5946281"/>
                </a:lnTo>
                <a:lnTo>
                  <a:pt x="0" y="5946281"/>
                </a:lnTo>
                <a:lnTo>
                  <a:pt x="0" y="0"/>
                </a:lnTo>
                <a:close/>
              </a:path>
            </a:pathLst>
          </a:custGeom>
          <a:blipFill>
            <a:blip r:embed="rId5"/>
            <a:stretch>
              <a:fillRect/>
            </a:stretch>
          </a:blipFill>
        </p:spPr>
        <p:txBody>
          <a:bodyPr/>
          <a:lstStyle/>
          <a:p>
            <a:endParaRPr lang="en-US"/>
          </a:p>
        </p:txBody>
      </p:sp>
      <p:sp>
        <p:nvSpPr>
          <p:cNvPr id="11" name="Freeform 11"/>
          <p:cNvSpPr/>
          <p:nvPr/>
        </p:nvSpPr>
        <p:spPr>
          <a:xfrm>
            <a:off x="6369256" y="2961676"/>
            <a:ext cx="4345411" cy="5793881"/>
          </a:xfrm>
          <a:custGeom>
            <a:avLst/>
            <a:gdLst/>
            <a:ahLst/>
            <a:cxnLst/>
            <a:rect l="l" t="t" r="r" b="b"/>
            <a:pathLst>
              <a:path w="4345411" h="5793881">
                <a:moveTo>
                  <a:pt x="0" y="0"/>
                </a:moveTo>
                <a:lnTo>
                  <a:pt x="4345411" y="0"/>
                </a:lnTo>
                <a:lnTo>
                  <a:pt x="4345411" y="5793881"/>
                </a:lnTo>
                <a:lnTo>
                  <a:pt x="0" y="5793881"/>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028700"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Pictures</a:t>
            </a:r>
          </a:p>
        </p:txBody>
      </p:sp>
      <p:sp>
        <p:nvSpPr>
          <p:cNvPr id="13" name="TextBox 13"/>
          <p:cNvSpPr txBox="1"/>
          <p:nvPr/>
        </p:nvSpPr>
        <p:spPr>
          <a:xfrm>
            <a:off x="1028700" y="2420021"/>
            <a:ext cx="4767719" cy="389255"/>
          </a:xfrm>
          <a:prstGeom prst="rect">
            <a:avLst/>
          </a:prstGeom>
        </p:spPr>
        <p:txBody>
          <a:bodyPr lIns="0" tIns="0" rIns="0" bIns="0" rtlCol="0" anchor="t">
            <a:spAutoFit/>
          </a:bodyPr>
          <a:lstStyle/>
          <a:p>
            <a:pPr algn="l">
              <a:lnSpc>
                <a:spcPts val="3220"/>
              </a:lnSpc>
            </a:pPr>
            <a:r>
              <a:rPr lang="en-US" sz="2300">
                <a:solidFill>
                  <a:srgbClr val="5F6F52"/>
                </a:solidFill>
                <a:latin typeface="Gotham"/>
                <a:ea typeface="Gotham"/>
                <a:cs typeface="Gotham"/>
                <a:sym typeface="Gotham"/>
              </a:rPr>
              <a:t>Cloth-captured debris</a:t>
            </a:r>
          </a:p>
        </p:txBody>
      </p:sp>
      <p:sp>
        <p:nvSpPr>
          <p:cNvPr id="14" name="TextBox 14"/>
          <p:cNvSpPr txBox="1"/>
          <p:nvPr/>
        </p:nvSpPr>
        <p:spPr>
          <a:xfrm>
            <a:off x="6365014" y="2525355"/>
            <a:ext cx="4776202" cy="393972"/>
          </a:xfrm>
          <a:prstGeom prst="rect">
            <a:avLst/>
          </a:prstGeom>
        </p:spPr>
        <p:txBody>
          <a:bodyPr lIns="0" tIns="0" rIns="0" bIns="0" rtlCol="0" anchor="t">
            <a:spAutoFit/>
          </a:bodyPr>
          <a:lstStyle/>
          <a:p>
            <a:pPr algn="l">
              <a:lnSpc>
                <a:spcPts val="3187"/>
              </a:lnSpc>
            </a:pPr>
            <a:r>
              <a:rPr lang="en-US" sz="2276">
                <a:solidFill>
                  <a:srgbClr val="5F6F52"/>
                </a:solidFill>
                <a:latin typeface="Gotham"/>
                <a:ea typeface="Gotham"/>
                <a:cs typeface="Gotham"/>
                <a:sym typeface="Gotham"/>
              </a:rPr>
              <a:t>Water Tank Clarity (after cloth)</a:t>
            </a:r>
          </a:p>
        </p:txBody>
      </p:sp>
      <p:sp>
        <p:nvSpPr>
          <p:cNvPr id="15" name="TextBox 15"/>
          <p:cNvSpPr txBox="1"/>
          <p:nvPr/>
        </p:nvSpPr>
        <p:spPr>
          <a:xfrm>
            <a:off x="11899513" y="2420021"/>
            <a:ext cx="4767719" cy="389255"/>
          </a:xfrm>
          <a:prstGeom prst="rect">
            <a:avLst/>
          </a:prstGeom>
        </p:spPr>
        <p:txBody>
          <a:bodyPr lIns="0" tIns="0" rIns="0" bIns="0" rtlCol="0" anchor="t">
            <a:spAutoFit/>
          </a:bodyPr>
          <a:lstStyle/>
          <a:p>
            <a:pPr algn="l">
              <a:lnSpc>
                <a:spcPts val="3220"/>
              </a:lnSpc>
            </a:pPr>
            <a:r>
              <a:rPr lang="en-US" sz="2300">
                <a:solidFill>
                  <a:srgbClr val="5F6F52"/>
                </a:solidFill>
                <a:latin typeface="Gotham"/>
                <a:ea typeface="Gotham"/>
                <a:cs typeface="Gotham"/>
                <a:sym typeface="Gotham"/>
              </a:rPr>
              <a:t>Trial 3 Data Value</a:t>
            </a:r>
          </a:p>
        </p:txBody>
      </p:sp>
      <p:sp>
        <p:nvSpPr>
          <p:cNvPr id="16" name="TextBox 16"/>
          <p:cNvSpPr txBox="1"/>
          <p:nvPr/>
        </p:nvSpPr>
        <p:spPr>
          <a:xfrm>
            <a:off x="1028700" y="8723626"/>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taken by Diya Panthulu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1914" y="7911754"/>
            <a:ext cx="704709" cy="1601612"/>
          </a:xfrm>
          <a:custGeom>
            <a:avLst/>
            <a:gdLst/>
            <a:ahLst/>
            <a:cxnLst/>
            <a:rect l="l" t="t" r="r" b="b"/>
            <a:pathLst>
              <a:path w="704709" h="1601612">
                <a:moveTo>
                  <a:pt x="0" y="1601612"/>
                </a:moveTo>
                <a:lnTo>
                  <a:pt x="704709" y="1601612"/>
                </a:lnTo>
                <a:lnTo>
                  <a:pt x="704709" y="0"/>
                </a:lnTo>
                <a:lnTo>
                  <a:pt x="0" y="0"/>
                </a:lnTo>
                <a:lnTo>
                  <a:pt x="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2831754" y="7911754"/>
            <a:ext cx="704709" cy="1601612"/>
          </a:xfrm>
          <a:custGeom>
            <a:avLst/>
            <a:gdLst/>
            <a:ahLst/>
            <a:cxnLst/>
            <a:rect l="l" t="t" r="r" b="b"/>
            <a:pathLst>
              <a:path w="704709" h="1601612">
                <a:moveTo>
                  <a:pt x="0" y="1601612"/>
                </a:moveTo>
                <a:lnTo>
                  <a:pt x="704709" y="1601612"/>
                </a:lnTo>
                <a:lnTo>
                  <a:pt x="704709" y="0"/>
                </a:lnTo>
                <a:lnTo>
                  <a:pt x="0" y="0"/>
                </a:lnTo>
                <a:lnTo>
                  <a:pt x="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459158" y="7911754"/>
            <a:ext cx="704709" cy="1601612"/>
          </a:xfrm>
          <a:custGeom>
            <a:avLst/>
            <a:gdLst/>
            <a:ahLst/>
            <a:cxnLst/>
            <a:rect l="l" t="t" r="r" b="b"/>
            <a:pathLst>
              <a:path w="704709" h="1601612">
                <a:moveTo>
                  <a:pt x="704709" y="1601612"/>
                </a:moveTo>
                <a:lnTo>
                  <a:pt x="0" y="1601612"/>
                </a:lnTo>
                <a:lnTo>
                  <a:pt x="0" y="0"/>
                </a:lnTo>
                <a:lnTo>
                  <a:pt x="704709" y="0"/>
                </a:lnTo>
                <a:lnTo>
                  <a:pt x="704709"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4302826" y="7911754"/>
            <a:ext cx="704709" cy="1601612"/>
          </a:xfrm>
          <a:custGeom>
            <a:avLst/>
            <a:gdLst/>
            <a:ahLst/>
            <a:cxnLst/>
            <a:rect l="l" t="t" r="r" b="b"/>
            <a:pathLst>
              <a:path w="704709" h="1601612">
                <a:moveTo>
                  <a:pt x="704710" y="1601612"/>
                </a:moveTo>
                <a:lnTo>
                  <a:pt x="0" y="1601612"/>
                </a:lnTo>
                <a:lnTo>
                  <a:pt x="0" y="0"/>
                </a:lnTo>
                <a:lnTo>
                  <a:pt x="704710" y="0"/>
                </a:lnTo>
                <a:lnTo>
                  <a:pt x="704710" y="160161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28700" y="1019175"/>
            <a:ext cx="15579673"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Observations</a:t>
            </a:r>
          </a:p>
        </p:txBody>
      </p:sp>
      <p:sp>
        <p:nvSpPr>
          <p:cNvPr id="10" name="TextBox 10"/>
          <p:cNvSpPr txBox="1"/>
          <p:nvPr/>
        </p:nvSpPr>
        <p:spPr>
          <a:xfrm>
            <a:off x="1096034" y="2242628"/>
            <a:ext cx="15067232" cy="3125220"/>
          </a:xfrm>
          <a:prstGeom prst="rect">
            <a:avLst/>
          </a:prstGeom>
        </p:spPr>
        <p:txBody>
          <a:bodyPr lIns="0" tIns="0" rIns="0" bIns="0" rtlCol="0" anchor="t">
            <a:spAutoFit/>
          </a:bodyPr>
          <a:lstStyle/>
          <a:p>
            <a:pPr algn="l">
              <a:lnSpc>
                <a:spcPts val="4143"/>
              </a:lnSpc>
            </a:pPr>
            <a:r>
              <a:rPr lang="en-US" sz="2959">
                <a:solidFill>
                  <a:srgbClr val="5F6F52"/>
                </a:solidFill>
                <a:latin typeface="Gotham"/>
                <a:ea typeface="Gotham"/>
                <a:cs typeface="Gotham"/>
                <a:sym typeface="Gotham"/>
              </a:rPr>
              <a:t>Similar results were observed as in Version 1, with sediment from the source water being filtered out.</a:t>
            </a:r>
          </a:p>
          <a:p>
            <a:pPr algn="l">
              <a:lnSpc>
                <a:spcPts val="4143"/>
              </a:lnSpc>
            </a:pPr>
            <a:endParaRPr lang="en-US" sz="2959">
              <a:solidFill>
                <a:srgbClr val="5F6F52"/>
              </a:solidFill>
              <a:latin typeface="Gotham"/>
              <a:ea typeface="Gotham"/>
              <a:cs typeface="Gotham"/>
              <a:sym typeface="Gotham"/>
            </a:endParaRPr>
          </a:p>
          <a:p>
            <a:pPr algn="l">
              <a:lnSpc>
                <a:spcPts val="4143"/>
              </a:lnSpc>
            </a:pPr>
            <a:r>
              <a:rPr lang="en-US" sz="2959">
                <a:solidFill>
                  <a:srgbClr val="5F6F52"/>
                </a:solidFill>
                <a:latin typeface="Gotham"/>
                <a:ea typeface="Gotham"/>
                <a:cs typeface="Gotham"/>
                <a:sym typeface="Gotham"/>
              </a:rPr>
              <a:t>The cloth prefilter solved the issue of algae increasing PPM. </a:t>
            </a:r>
          </a:p>
          <a:p>
            <a:pPr algn="l">
              <a:lnSpc>
                <a:spcPts val="4143"/>
              </a:lnSpc>
            </a:pPr>
            <a:endParaRPr lang="en-US" sz="2959">
              <a:solidFill>
                <a:srgbClr val="5F6F52"/>
              </a:solidFill>
              <a:latin typeface="Gotham"/>
              <a:ea typeface="Gotham"/>
              <a:cs typeface="Gotham"/>
              <a:sym typeface="Gotham"/>
            </a:endParaRPr>
          </a:p>
          <a:p>
            <a:pPr marL="0" lvl="0" indent="0" algn="l">
              <a:lnSpc>
                <a:spcPts val="4143"/>
              </a:lnSpc>
              <a:spcBef>
                <a:spcPct val="0"/>
              </a:spcBef>
            </a:pPr>
            <a:endParaRPr lang="en-US" sz="2959">
              <a:solidFill>
                <a:srgbClr val="5F6F52"/>
              </a:solidFill>
              <a:latin typeface="Gotham"/>
              <a:ea typeface="Gotham"/>
              <a:cs typeface="Gotham"/>
              <a:sym typeface="Gotha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970326"/>
            <a:chOff x="0" y="0"/>
            <a:chExt cx="4545659" cy="2625929"/>
          </a:xfrm>
        </p:grpSpPr>
        <p:sp>
          <p:nvSpPr>
            <p:cNvPr id="3" name="Freeform 3"/>
            <p:cNvSpPr/>
            <p:nvPr/>
          </p:nvSpPr>
          <p:spPr>
            <a:xfrm>
              <a:off x="0" y="0"/>
              <a:ext cx="4545659" cy="2625929"/>
            </a:xfrm>
            <a:custGeom>
              <a:avLst/>
              <a:gdLst/>
              <a:ahLst/>
              <a:cxnLst/>
              <a:rect l="l" t="t" r="r" b="b"/>
              <a:pathLst>
                <a:path w="4545659" h="2625929">
                  <a:moveTo>
                    <a:pt x="0" y="0"/>
                  </a:moveTo>
                  <a:lnTo>
                    <a:pt x="4545659" y="0"/>
                  </a:lnTo>
                  <a:lnTo>
                    <a:pt x="4545659" y="2625929"/>
                  </a:lnTo>
                  <a:lnTo>
                    <a:pt x="0" y="2625929"/>
                  </a:lnTo>
                  <a:close/>
                </a:path>
              </a:pathLst>
            </a:custGeom>
            <a:solidFill>
              <a:srgbClr val="D6DAC8"/>
            </a:solidFill>
          </p:spPr>
          <p:txBody>
            <a:bodyPr/>
            <a:lstStyle/>
            <a:p>
              <a:endParaRPr lang="en-US"/>
            </a:p>
          </p:txBody>
        </p:sp>
        <p:sp>
          <p:nvSpPr>
            <p:cNvPr id="4" name="TextBox 4"/>
            <p:cNvSpPr txBox="1"/>
            <p:nvPr/>
          </p:nvSpPr>
          <p:spPr>
            <a:xfrm>
              <a:off x="0" y="-47625"/>
              <a:ext cx="4545659" cy="2673554"/>
            </a:xfrm>
            <a:prstGeom prst="rect">
              <a:avLst/>
            </a:prstGeom>
          </p:spPr>
          <p:txBody>
            <a:bodyPr lIns="50800" tIns="50800" rIns="50800" bIns="50800" rtlCol="0" anchor="ctr"/>
            <a:lstStyle/>
            <a:p>
              <a:pPr algn="ctr">
                <a:lnSpc>
                  <a:spcPts val="3012"/>
                </a:lnSpc>
              </a:pPr>
              <a:endParaRPr/>
            </a:p>
          </p:txBody>
        </p:sp>
      </p:grpSp>
      <p:sp>
        <p:nvSpPr>
          <p:cNvPr id="5" name="TextBox 5"/>
          <p:cNvSpPr txBox="1"/>
          <p:nvPr/>
        </p:nvSpPr>
        <p:spPr>
          <a:xfrm>
            <a:off x="1455404" y="1019175"/>
            <a:ext cx="15448831"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Data - Prototype V1 vs V2</a:t>
            </a:r>
          </a:p>
        </p:txBody>
      </p:sp>
      <p:pic>
        <p:nvPicPr>
          <p:cNvPr id="6" name="Picture 6"/>
          <p:cNvPicPr>
            <a:picLocks noChangeAspect="1"/>
          </p:cNvPicPr>
          <p:nvPr/>
        </p:nvPicPr>
        <p:blipFill>
          <a:blip r:embed="rId2"/>
          <a:stretch>
            <a:fillRect/>
          </a:stretch>
        </p:blipFill>
        <p:spPr>
          <a:xfrm>
            <a:off x="-756985" y="715736"/>
            <a:ext cx="18831001" cy="9972292"/>
          </a:xfrm>
          <a:prstGeom prst="rect">
            <a:avLst/>
          </a:prstGeom>
        </p:spPr>
      </p:pic>
      <p:sp>
        <p:nvSpPr>
          <p:cNvPr id="7" name="AutoShape 7"/>
          <p:cNvSpPr/>
          <p:nvPr/>
        </p:nvSpPr>
        <p:spPr>
          <a:xfrm>
            <a:off x="12239297" y="2893237"/>
            <a:ext cx="0" cy="5889000"/>
          </a:xfrm>
          <a:prstGeom prst="line">
            <a:avLst/>
          </a:prstGeom>
          <a:ln w="38100" cap="flat">
            <a:solidFill>
              <a:srgbClr val="DD4238"/>
            </a:solidFill>
            <a:prstDash val="sysDot"/>
            <a:headEnd type="none" w="sm" len="sm"/>
            <a:tailEnd type="none" w="sm" len="sm"/>
          </a:ln>
        </p:spPr>
        <p:txBody>
          <a:bodyPr/>
          <a:lstStyle/>
          <a:p>
            <a:endParaRPr lang="en-US"/>
          </a:p>
        </p:txBody>
      </p:sp>
      <p:sp>
        <p:nvSpPr>
          <p:cNvPr id="8" name="TextBox 8"/>
          <p:cNvSpPr txBox="1"/>
          <p:nvPr/>
        </p:nvSpPr>
        <p:spPr>
          <a:xfrm rot="5400000">
            <a:off x="9676576" y="7589080"/>
            <a:ext cx="5550596" cy="425153"/>
          </a:xfrm>
          <a:prstGeom prst="rect">
            <a:avLst/>
          </a:prstGeom>
        </p:spPr>
        <p:txBody>
          <a:bodyPr lIns="0" tIns="0" rIns="0" bIns="0" rtlCol="0" anchor="t">
            <a:spAutoFit/>
          </a:bodyPr>
          <a:lstStyle/>
          <a:p>
            <a:pPr marL="0" lvl="0" indent="0" algn="l">
              <a:lnSpc>
                <a:spcPts val="3307"/>
              </a:lnSpc>
            </a:pPr>
            <a:r>
              <a:rPr lang="en-US" sz="2733">
                <a:solidFill>
                  <a:srgbClr val="DD4238"/>
                </a:solidFill>
                <a:latin typeface="Sunborn"/>
                <a:ea typeface="Sunborn"/>
                <a:cs typeface="Sunborn"/>
                <a:sym typeface="Sunborn"/>
              </a:rPr>
              <a:t>EPA Standard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1230127" y="5681170"/>
            <a:ext cx="9035468" cy="3008498"/>
            <a:chOff x="0" y="0"/>
            <a:chExt cx="1399830" cy="466095"/>
          </a:xfrm>
        </p:grpSpPr>
        <p:sp>
          <p:nvSpPr>
            <p:cNvPr id="3" name="Freeform 3"/>
            <p:cNvSpPr/>
            <p:nvPr/>
          </p:nvSpPr>
          <p:spPr>
            <a:xfrm>
              <a:off x="0" y="0"/>
              <a:ext cx="1399830" cy="466095"/>
            </a:xfrm>
            <a:custGeom>
              <a:avLst/>
              <a:gdLst/>
              <a:ahLst/>
              <a:cxnLst/>
              <a:rect l="l" t="t" r="r" b="b"/>
              <a:pathLst>
                <a:path w="1399830" h="466095">
                  <a:moveTo>
                    <a:pt x="0" y="0"/>
                  </a:moveTo>
                  <a:lnTo>
                    <a:pt x="1399830" y="0"/>
                  </a:lnTo>
                  <a:lnTo>
                    <a:pt x="1399830" y="466095"/>
                  </a:lnTo>
                  <a:lnTo>
                    <a:pt x="0" y="466095"/>
                  </a:lnTo>
                  <a:close/>
                </a:path>
              </a:pathLst>
            </a:custGeom>
            <a:blipFill>
              <a:blip r:embed="rId2"/>
              <a:stretch>
                <a:fillRect t="-39348" b="-39348"/>
              </a:stretch>
            </a:blipFill>
          </p:spPr>
          <p:txBody>
            <a:bodyPr/>
            <a:lstStyle/>
            <a:p>
              <a:endParaRPr lang="en-US"/>
            </a:p>
          </p:txBody>
        </p:sp>
      </p:grpSp>
      <p:grpSp>
        <p:nvGrpSpPr>
          <p:cNvPr id="4" name="Group 4"/>
          <p:cNvGrpSpPr/>
          <p:nvPr/>
        </p:nvGrpSpPr>
        <p:grpSpPr>
          <a:xfrm>
            <a:off x="-294833" y="9596668"/>
            <a:ext cx="18877666" cy="944931"/>
            <a:chOff x="0" y="0"/>
            <a:chExt cx="4971896" cy="248871"/>
          </a:xfrm>
        </p:grpSpPr>
        <p:sp>
          <p:nvSpPr>
            <p:cNvPr id="5" name="Freeform 5"/>
            <p:cNvSpPr/>
            <p:nvPr/>
          </p:nvSpPr>
          <p:spPr>
            <a:xfrm>
              <a:off x="0" y="0"/>
              <a:ext cx="4971896" cy="248871"/>
            </a:xfrm>
            <a:custGeom>
              <a:avLst/>
              <a:gdLst/>
              <a:ahLst/>
              <a:cxnLst/>
              <a:rect l="l" t="t" r="r" b="b"/>
              <a:pathLst>
                <a:path w="4971896" h="248871">
                  <a:moveTo>
                    <a:pt x="0" y="0"/>
                  </a:moveTo>
                  <a:lnTo>
                    <a:pt x="4971896" y="0"/>
                  </a:lnTo>
                  <a:lnTo>
                    <a:pt x="4971896" y="248871"/>
                  </a:lnTo>
                  <a:lnTo>
                    <a:pt x="0" y="248871"/>
                  </a:lnTo>
                  <a:close/>
                </a:path>
              </a:pathLst>
            </a:custGeom>
            <a:solidFill>
              <a:srgbClr val="F6EDDD"/>
            </a:solidFill>
          </p:spPr>
          <p:txBody>
            <a:bodyPr/>
            <a:lstStyle/>
            <a:p>
              <a:endParaRPr lang="en-US"/>
            </a:p>
          </p:txBody>
        </p:sp>
        <p:sp>
          <p:nvSpPr>
            <p:cNvPr id="6" name="TextBox 6"/>
            <p:cNvSpPr txBox="1"/>
            <p:nvPr/>
          </p:nvSpPr>
          <p:spPr>
            <a:xfrm>
              <a:off x="0" y="-47625"/>
              <a:ext cx="4971896" cy="296496"/>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16721449" y="-266124"/>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264674" y="8374280"/>
            <a:ext cx="1075701" cy="2444776"/>
          </a:xfrm>
          <a:custGeom>
            <a:avLst/>
            <a:gdLst/>
            <a:ahLst/>
            <a:cxnLst/>
            <a:rect l="l" t="t" r="r" b="b"/>
            <a:pathLst>
              <a:path w="1075701" h="2444776">
                <a:moveTo>
                  <a:pt x="0" y="0"/>
                </a:moveTo>
                <a:lnTo>
                  <a:pt x="1075701" y="0"/>
                </a:lnTo>
                <a:lnTo>
                  <a:pt x="1075701"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684094" y="5662120"/>
            <a:ext cx="6776633" cy="3028073"/>
          </a:xfrm>
          <a:prstGeom prst="rect">
            <a:avLst/>
          </a:prstGeom>
        </p:spPr>
        <p:txBody>
          <a:bodyPr lIns="0" tIns="0" rIns="0" bIns="0" rtlCol="0" anchor="t">
            <a:spAutoFit/>
          </a:bodyPr>
          <a:lstStyle/>
          <a:p>
            <a:pPr algn="l">
              <a:lnSpc>
                <a:spcPts val="4010"/>
              </a:lnSpc>
            </a:pPr>
            <a:r>
              <a:rPr lang="en-US" sz="2864" dirty="0">
                <a:solidFill>
                  <a:srgbClr val="3A5C44"/>
                </a:solidFill>
                <a:latin typeface="Gotham"/>
                <a:ea typeface="Gotham"/>
                <a:cs typeface="Gotham"/>
                <a:sym typeface="Gotham"/>
              </a:rPr>
              <a:t>Many industrial water filtration systems are too expensive to build, but this solar powered system hopes to solve this issue with relatively low equipment costs and no power cost.</a:t>
            </a:r>
          </a:p>
          <a:p>
            <a:pPr marL="0" lvl="0" indent="0" algn="l">
              <a:lnSpc>
                <a:spcPts val="3870"/>
              </a:lnSpc>
              <a:spcBef>
                <a:spcPct val="0"/>
              </a:spcBef>
            </a:pPr>
            <a:endParaRPr lang="en-US" sz="2864" dirty="0">
              <a:solidFill>
                <a:srgbClr val="3A5C44"/>
              </a:solidFill>
              <a:latin typeface="Gotham"/>
              <a:ea typeface="Gotham"/>
              <a:cs typeface="Gotham"/>
              <a:sym typeface="Gotham"/>
            </a:endParaRPr>
          </a:p>
        </p:txBody>
      </p:sp>
      <p:sp>
        <p:nvSpPr>
          <p:cNvPr id="10" name="TextBox 10"/>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Scientific Motivation</a:t>
            </a:r>
          </a:p>
        </p:txBody>
      </p:sp>
      <p:grpSp>
        <p:nvGrpSpPr>
          <p:cNvPr id="11" name="Group 11"/>
          <p:cNvGrpSpPr/>
          <p:nvPr/>
        </p:nvGrpSpPr>
        <p:grpSpPr>
          <a:xfrm>
            <a:off x="1230127" y="2437058"/>
            <a:ext cx="5239957" cy="2986937"/>
            <a:chOff x="0" y="0"/>
            <a:chExt cx="811806" cy="462755"/>
          </a:xfrm>
        </p:grpSpPr>
        <p:sp>
          <p:nvSpPr>
            <p:cNvPr id="12" name="Freeform 12"/>
            <p:cNvSpPr/>
            <p:nvPr/>
          </p:nvSpPr>
          <p:spPr>
            <a:xfrm>
              <a:off x="0" y="0"/>
              <a:ext cx="811806" cy="462755"/>
            </a:xfrm>
            <a:custGeom>
              <a:avLst/>
              <a:gdLst/>
              <a:ahLst/>
              <a:cxnLst/>
              <a:rect l="l" t="t" r="r" b="b"/>
              <a:pathLst>
                <a:path w="811806" h="462755">
                  <a:moveTo>
                    <a:pt x="0" y="0"/>
                  </a:moveTo>
                  <a:lnTo>
                    <a:pt x="811806" y="0"/>
                  </a:lnTo>
                  <a:lnTo>
                    <a:pt x="811806" y="462755"/>
                  </a:lnTo>
                  <a:lnTo>
                    <a:pt x="0" y="462755"/>
                  </a:lnTo>
                  <a:close/>
                </a:path>
              </a:pathLst>
            </a:custGeom>
            <a:blipFill>
              <a:blip r:embed="rId5"/>
              <a:stretch>
                <a:fillRect t="-8439" b="-8439"/>
              </a:stretch>
            </a:blipFill>
          </p:spPr>
          <p:txBody>
            <a:bodyPr/>
            <a:lstStyle/>
            <a:p>
              <a:endParaRPr lang="en-US"/>
            </a:p>
          </p:txBody>
        </p:sp>
      </p:grpSp>
      <p:sp>
        <p:nvSpPr>
          <p:cNvPr id="13" name="TextBox 13"/>
          <p:cNvSpPr txBox="1"/>
          <p:nvPr/>
        </p:nvSpPr>
        <p:spPr>
          <a:xfrm>
            <a:off x="6851265" y="2466652"/>
            <a:ext cx="10609462" cy="3452643"/>
          </a:xfrm>
          <a:prstGeom prst="rect">
            <a:avLst/>
          </a:prstGeom>
        </p:spPr>
        <p:txBody>
          <a:bodyPr lIns="0" tIns="0" rIns="0" bIns="0" rtlCol="0" anchor="t">
            <a:spAutoFit/>
          </a:bodyPr>
          <a:lstStyle/>
          <a:p>
            <a:pPr marL="0" lvl="0" indent="0" algn="l">
              <a:lnSpc>
                <a:spcPts val="3946"/>
              </a:lnSpc>
              <a:spcBef>
                <a:spcPct val="0"/>
              </a:spcBef>
            </a:pPr>
            <a:r>
              <a:rPr lang="en-US" sz="2819" dirty="0">
                <a:solidFill>
                  <a:srgbClr val="3A5C44"/>
                </a:solidFill>
                <a:latin typeface="Gotham"/>
                <a:ea typeface="Gotham"/>
                <a:cs typeface="Gotham"/>
                <a:sym typeface="Gotham"/>
              </a:rPr>
              <a:t>Existing filtration systems in impoverished communities use cloth or ceramic to filter water, which only have a filter accuracy of 15-50 microns, and most bacteria falls in the range of 0.2 to 10 microns in size [12]. Existing systems are not safe enough to remove bacteria, posing a great health risk to users in the community.</a:t>
            </a:r>
          </a:p>
          <a:p>
            <a:pPr marL="0" lvl="0" indent="0" algn="l">
              <a:lnSpc>
                <a:spcPts val="3946"/>
              </a:lnSpc>
              <a:spcBef>
                <a:spcPct val="0"/>
              </a:spcBef>
            </a:pPr>
            <a:endParaRPr lang="en-US" sz="2819" dirty="0">
              <a:solidFill>
                <a:srgbClr val="3A5C44"/>
              </a:solidFill>
              <a:latin typeface="Gotham"/>
              <a:ea typeface="Gotham"/>
              <a:cs typeface="Gotham"/>
              <a:sym typeface="Gotham"/>
            </a:endParaRPr>
          </a:p>
        </p:txBody>
      </p:sp>
      <p:sp>
        <p:nvSpPr>
          <p:cNvPr id="14" name="TextBox 14"/>
          <p:cNvSpPr txBox="1"/>
          <p:nvPr/>
        </p:nvSpPr>
        <p:spPr>
          <a:xfrm>
            <a:off x="1230127" y="8651568"/>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Photos provided by Canva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028700" y="3076669"/>
            <a:ext cx="16601209" cy="6469829"/>
            <a:chOff x="0" y="0"/>
            <a:chExt cx="4372335" cy="1703988"/>
          </a:xfrm>
        </p:grpSpPr>
        <p:sp>
          <p:nvSpPr>
            <p:cNvPr id="6" name="Freeform 6"/>
            <p:cNvSpPr/>
            <p:nvPr/>
          </p:nvSpPr>
          <p:spPr>
            <a:xfrm>
              <a:off x="0" y="0"/>
              <a:ext cx="4372335" cy="1703988"/>
            </a:xfrm>
            <a:custGeom>
              <a:avLst/>
              <a:gdLst/>
              <a:ahLst/>
              <a:cxnLst/>
              <a:rect l="l" t="t" r="r" b="b"/>
              <a:pathLst>
                <a:path w="4372335" h="1703988">
                  <a:moveTo>
                    <a:pt x="0" y="0"/>
                  </a:moveTo>
                  <a:lnTo>
                    <a:pt x="4372335" y="0"/>
                  </a:lnTo>
                  <a:lnTo>
                    <a:pt x="4372335" y="1703988"/>
                  </a:lnTo>
                  <a:lnTo>
                    <a:pt x="0" y="1703988"/>
                  </a:lnTo>
                  <a:close/>
                </a:path>
              </a:pathLst>
            </a:custGeom>
            <a:solidFill>
              <a:srgbClr val="D6DAC8"/>
            </a:solidFill>
          </p:spPr>
          <p:txBody>
            <a:bodyPr/>
            <a:lstStyle/>
            <a:p>
              <a:endParaRPr lang="en-US"/>
            </a:p>
          </p:txBody>
        </p:sp>
        <p:sp>
          <p:nvSpPr>
            <p:cNvPr id="7" name="TextBox 7"/>
            <p:cNvSpPr txBox="1"/>
            <p:nvPr/>
          </p:nvSpPr>
          <p:spPr>
            <a:xfrm>
              <a:off x="0" y="-47625"/>
              <a:ext cx="4372335" cy="1751613"/>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1452297" y="3352530"/>
            <a:ext cx="15696864" cy="5741444"/>
          </a:xfrm>
          <a:prstGeom prst="rect">
            <a:avLst/>
          </a:prstGeom>
        </p:spPr>
        <p:txBody>
          <a:bodyPr lIns="0" tIns="0" rIns="0" bIns="0" rtlCol="0" anchor="t">
            <a:spAutoFit/>
          </a:bodyPr>
          <a:lstStyle/>
          <a:p>
            <a:pPr algn="l">
              <a:lnSpc>
                <a:spcPts val="4060"/>
              </a:lnSpc>
            </a:pPr>
            <a:r>
              <a:rPr lang="en-US" sz="2900" dirty="0">
                <a:solidFill>
                  <a:srgbClr val="5F6F52"/>
                </a:solidFill>
                <a:latin typeface="Gotham"/>
                <a:ea typeface="Gotham"/>
                <a:cs typeface="Gotham"/>
                <a:sym typeface="Gotham"/>
              </a:rPr>
              <a:t>In this project, a solar-powered water filtration system was design, assembled, tested, and iterated to treat unfiltered water using a multi-level filtration process. The system included a solar panel, charge controller, battery backup, and diaphragm pump to power water flow, through a sediment/carbon filter and a 0.1-micron filter. This design successfully met all criteria and goals, filtering out sediment and bacteria with an average that meets EPA standards. The flow rate was safe as well, with an average of 22.72 mL/second, which falls within the optimal range for filtration, defined in criteria.</a:t>
            </a:r>
          </a:p>
          <a:p>
            <a:pPr algn="l">
              <a:lnSpc>
                <a:spcPts val="4060"/>
              </a:lnSpc>
            </a:pPr>
            <a:endParaRPr lang="en-US" sz="2900" dirty="0">
              <a:solidFill>
                <a:srgbClr val="5F6F52"/>
              </a:solidFill>
              <a:latin typeface="Gotham"/>
              <a:ea typeface="Gotham"/>
              <a:cs typeface="Gotham"/>
              <a:sym typeface="Gotham"/>
            </a:endParaRPr>
          </a:p>
          <a:p>
            <a:pPr algn="l">
              <a:lnSpc>
                <a:spcPts val="4060"/>
              </a:lnSpc>
            </a:pPr>
            <a:r>
              <a:rPr lang="en-US" sz="2900" dirty="0">
                <a:solidFill>
                  <a:srgbClr val="5F6F52"/>
                </a:solidFill>
                <a:latin typeface="Gotham"/>
                <a:ea typeface="Gotham"/>
                <a:cs typeface="Gotham"/>
                <a:sym typeface="Gotham"/>
              </a:rPr>
              <a:t>Overall, these results indicate that the system can safely and consistently filter water when operated.</a:t>
            </a:r>
          </a:p>
        </p:txBody>
      </p:sp>
      <p:sp>
        <p:nvSpPr>
          <p:cNvPr id="9" name="TextBox 9"/>
          <p:cNvSpPr txBox="1"/>
          <p:nvPr/>
        </p:nvSpPr>
        <p:spPr>
          <a:xfrm>
            <a:off x="1562436" y="1560260"/>
            <a:ext cx="15080201" cy="1001257"/>
          </a:xfrm>
          <a:prstGeom prst="rect">
            <a:avLst/>
          </a:prstGeom>
        </p:spPr>
        <p:txBody>
          <a:bodyPr lIns="0" tIns="0" rIns="0" bIns="0" rtlCol="0" anchor="t">
            <a:spAutoFit/>
          </a:bodyPr>
          <a:lstStyle/>
          <a:p>
            <a:pPr marL="0" lvl="0" indent="0" algn="l">
              <a:lnSpc>
                <a:spcPts val="7996"/>
              </a:lnSpc>
            </a:pPr>
            <a:r>
              <a:rPr lang="en-US" sz="6608">
                <a:solidFill>
                  <a:srgbClr val="5F6F52"/>
                </a:solidFill>
                <a:latin typeface="Sunborn"/>
                <a:ea typeface="Sunborn"/>
                <a:cs typeface="Sunborn"/>
                <a:sym typeface="Sunborn"/>
              </a:rPr>
              <a:t>Conclusion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028700" y="3076669"/>
            <a:ext cx="16601209" cy="6469829"/>
            <a:chOff x="0" y="0"/>
            <a:chExt cx="4372335" cy="1703988"/>
          </a:xfrm>
        </p:grpSpPr>
        <p:sp>
          <p:nvSpPr>
            <p:cNvPr id="6" name="Freeform 6"/>
            <p:cNvSpPr/>
            <p:nvPr/>
          </p:nvSpPr>
          <p:spPr>
            <a:xfrm>
              <a:off x="0" y="0"/>
              <a:ext cx="4372335" cy="1703988"/>
            </a:xfrm>
            <a:custGeom>
              <a:avLst/>
              <a:gdLst/>
              <a:ahLst/>
              <a:cxnLst/>
              <a:rect l="l" t="t" r="r" b="b"/>
              <a:pathLst>
                <a:path w="4372335" h="1703988">
                  <a:moveTo>
                    <a:pt x="0" y="0"/>
                  </a:moveTo>
                  <a:lnTo>
                    <a:pt x="4372335" y="0"/>
                  </a:lnTo>
                  <a:lnTo>
                    <a:pt x="4372335" y="1703988"/>
                  </a:lnTo>
                  <a:lnTo>
                    <a:pt x="0" y="1703988"/>
                  </a:lnTo>
                  <a:close/>
                </a:path>
              </a:pathLst>
            </a:custGeom>
            <a:solidFill>
              <a:srgbClr val="D6DAC8"/>
            </a:solidFill>
          </p:spPr>
          <p:txBody>
            <a:bodyPr/>
            <a:lstStyle/>
            <a:p>
              <a:endParaRPr lang="en-US"/>
            </a:p>
          </p:txBody>
        </p:sp>
        <p:sp>
          <p:nvSpPr>
            <p:cNvPr id="7" name="TextBox 7"/>
            <p:cNvSpPr txBox="1"/>
            <p:nvPr/>
          </p:nvSpPr>
          <p:spPr>
            <a:xfrm>
              <a:off x="0" y="-47625"/>
              <a:ext cx="4372335" cy="1751613"/>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1562436" y="3552190"/>
            <a:ext cx="15696864" cy="5321650"/>
          </a:xfrm>
          <a:prstGeom prst="rect">
            <a:avLst/>
          </a:prstGeom>
        </p:spPr>
        <p:txBody>
          <a:bodyPr lIns="0" tIns="0" rIns="0" bIns="0" rtlCol="0" anchor="t">
            <a:spAutoFit/>
          </a:bodyPr>
          <a:lstStyle/>
          <a:p>
            <a:pPr algn="l">
              <a:lnSpc>
                <a:spcPts val="3777"/>
              </a:lnSpc>
            </a:pPr>
            <a:r>
              <a:rPr lang="en-US" sz="2698" dirty="0">
                <a:solidFill>
                  <a:srgbClr val="5F6F52"/>
                </a:solidFill>
                <a:latin typeface="Gotham"/>
                <a:ea typeface="Gotham"/>
                <a:cs typeface="Gotham"/>
                <a:sym typeface="Gotham"/>
              </a:rPr>
              <a:t>While the filtration system met all criteria, the system is limited by source water tank size. The system also has a major leak in the sediment housing, which, while it may be contained, is a huge limit on effectivity.</a:t>
            </a:r>
          </a:p>
          <a:p>
            <a:pPr algn="l">
              <a:lnSpc>
                <a:spcPts val="3777"/>
              </a:lnSpc>
            </a:pPr>
            <a:endParaRPr lang="en-US" sz="2698" dirty="0">
              <a:solidFill>
                <a:srgbClr val="5F6F52"/>
              </a:solidFill>
              <a:latin typeface="Gotham"/>
              <a:ea typeface="Gotham"/>
              <a:cs typeface="Gotham"/>
              <a:sym typeface="Gotham"/>
            </a:endParaRPr>
          </a:p>
          <a:p>
            <a:pPr algn="l">
              <a:lnSpc>
                <a:spcPts val="3777"/>
              </a:lnSpc>
            </a:pPr>
            <a:r>
              <a:rPr lang="en-US" sz="2698" dirty="0">
                <a:solidFill>
                  <a:srgbClr val="5F6F52"/>
                </a:solidFill>
                <a:latin typeface="Gotham"/>
                <a:ea typeface="Gotham"/>
                <a:cs typeface="Gotham"/>
                <a:sym typeface="Gotham"/>
              </a:rPr>
              <a:t>Another limitation is pressure control, with the diaphragm pump being able to generate immense pressure spikes. While the sediment housing does have a pressure release button, pressure buildup is a limitation that should be managed in future designs.</a:t>
            </a:r>
          </a:p>
          <a:p>
            <a:pPr algn="l">
              <a:lnSpc>
                <a:spcPts val="3777"/>
              </a:lnSpc>
            </a:pPr>
            <a:endParaRPr lang="en-US" sz="2698" dirty="0">
              <a:solidFill>
                <a:srgbClr val="5F6F52"/>
              </a:solidFill>
              <a:latin typeface="Gotham"/>
              <a:ea typeface="Gotham"/>
              <a:cs typeface="Gotham"/>
              <a:sym typeface="Gotham"/>
            </a:endParaRPr>
          </a:p>
          <a:p>
            <a:pPr marL="0" lvl="0" indent="0" algn="l">
              <a:lnSpc>
                <a:spcPts val="3777"/>
              </a:lnSpc>
              <a:spcBef>
                <a:spcPct val="0"/>
              </a:spcBef>
            </a:pPr>
            <a:r>
              <a:rPr lang="en-US" sz="2698" dirty="0">
                <a:solidFill>
                  <a:srgbClr val="5F6F52"/>
                </a:solidFill>
                <a:latin typeface="Gotham"/>
                <a:ea typeface="Gotham"/>
                <a:cs typeface="Gotham"/>
                <a:sym typeface="Gotham"/>
              </a:rPr>
              <a:t>The system is also dependent on environmental conditions. While there is a battery backup that can power the system through cloudy days, environments with no sun for long periods of time may not be able to sustain this project.</a:t>
            </a:r>
          </a:p>
        </p:txBody>
      </p:sp>
      <p:sp>
        <p:nvSpPr>
          <p:cNvPr id="9" name="TextBox 9"/>
          <p:cNvSpPr txBox="1"/>
          <p:nvPr/>
        </p:nvSpPr>
        <p:spPr>
          <a:xfrm>
            <a:off x="1562436" y="1560260"/>
            <a:ext cx="15080201" cy="1001257"/>
          </a:xfrm>
          <a:prstGeom prst="rect">
            <a:avLst/>
          </a:prstGeom>
        </p:spPr>
        <p:txBody>
          <a:bodyPr lIns="0" tIns="0" rIns="0" bIns="0" rtlCol="0" anchor="t">
            <a:spAutoFit/>
          </a:bodyPr>
          <a:lstStyle/>
          <a:p>
            <a:pPr marL="0" lvl="0" indent="0" algn="l">
              <a:lnSpc>
                <a:spcPts val="7996"/>
              </a:lnSpc>
            </a:pPr>
            <a:r>
              <a:rPr lang="en-US" sz="6608">
                <a:solidFill>
                  <a:srgbClr val="5F6F52"/>
                </a:solidFill>
                <a:latin typeface="Sunborn"/>
                <a:ea typeface="Sunborn"/>
                <a:cs typeface="Sunborn"/>
                <a:sym typeface="Sunborn"/>
              </a:rPr>
              <a:t>Limitations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028700" y="3076669"/>
            <a:ext cx="16601209" cy="6469829"/>
            <a:chOff x="0" y="0"/>
            <a:chExt cx="4372335" cy="1703988"/>
          </a:xfrm>
        </p:grpSpPr>
        <p:sp>
          <p:nvSpPr>
            <p:cNvPr id="6" name="Freeform 6"/>
            <p:cNvSpPr/>
            <p:nvPr/>
          </p:nvSpPr>
          <p:spPr>
            <a:xfrm>
              <a:off x="0" y="0"/>
              <a:ext cx="4372335" cy="1703988"/>
            </a:xfrm>
            <a:custGeom>
              <a:avLst/>
              <a:gdLst/>
              <a:ahLst/>
              <a:cxnLst/>
              <a:rect l="l" t="t" r="r" b="b"/>
              <a:pathLst>
                <a:path w="4372335" h="1703988">
                  <a:moveTo>
                    <a:pt x="0" y="0"/>
                  </a:moveTo>
                  <a:lnTo>
                    <a:pt x="4372335" y="0"/>
                  </a:lnTo>
                  <a:lnTo>
                    <a:pt x="4372335" y="1703988"/>
                  </a:lnTo>
                  <a:lnTo>
                    <a:pt x="0" y="1703988"/>
                  </a:lnTo>
                  <a:close/>
                </a:path>
              </a:pathLst>
            </a:custGeom>
            <a:solidFill>
              <a:srgbClr val="D6DAC8"/>
            </a:solidFill>
          </p:spPr>
          <p:txBody>
            <a:bodyPr/>
            <a:lstStyle/>
            <a:p>
              <a:endParaRPr lang="en-US"/>
            </a:p>
          </p:txBody>
        </p:sp>
        <p:sp>
          <p:nvSpPr>
            <p:cNvPr id="7" name="TextBox 7"/>
            <p:cNvSpPr txBox="1"/>
            <p:nvPr/>
          </p:nvSpPr>
          <p:spPr>
            <a:xfrm>
              <a:off x="0" y="-47625"/>
              <a:ext cx="4372335" cy="1751613"/>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1562436" y="3542665"/>
            <a:ext cx="15323047" cy="5049932"/>
          </a:xfrm>
          <a:prstGeom prst="rect">
            <a:avLst/>
          </a:prstGeom>
        </p:spPr>
        <p:txBody>
          <a:bodyPr lIns="0" tIns="0" rIns="0" bIns="0" rtlCol="0" anchor="t">
            <a:spAutoFit/>
          </a:bodyPr>
          <a:lstStyle/>
          <a:p>
            <a:pPr algn="l">
              <a:lnSpc>
                <a:spcPts val="4437"/>
              </a:lnSpc>
            </a:pPr>
            <a:r>
              <a:rPr lang="en-US" sz="3169">
                <a:solidFill>
                  <a:srgbClr val="5F6F52"/>
                </a:solidFill>
                <a:latin typeface="Gotham"/>
                <a:ea typeface="Gotham"/>
                <a:cs typeface="Gotham"/>
                <a:sym typeface="Gotham"/>
              </a:rPr>
              <a:t>In the future, this design can be improved upon to build a sturdier, more robust system that can withstand weather conditions. Higher quality filter housings, quick connect fittings rated for higher pressures, and standardized tubing sizes (to remove the need for connectors) would improve long-term reliability.</a:t>
            </a:r>
          </a:p>
          <a:p>
            <a:pPr algn="l">
              <a:lnSpc>
                <a:spcPts val="4437"/>
              </a:lnSpc>
            </a:pPr>
            <a:endParaRPr lang="en-US" sz="3169">
              <a:solidFill>
                <a:srgbClr val="5F6F52"/>
              </a:solidFill>
              <a:latin typeface="Gotham"/>
              <a:ea typeface="Gotham"/>
              <a:cs typeface="Gotham"/>
              <a:sym typeface="Gotham"/>
            </a:endParaRPr>
          </a:p>
          <a:p>
            <a:pPr marL="0" lvl="0" indent="0" algn="l">
              <a:lnSpc>
                <a:spcPts val="4437"/>
              </a:lnSpc>
              <a:spcBef>
                <a:spcPct val="0"/>
              </a:spcBef>
            </a:pPr>
            <a:r>
              <a:rPr lang="en-US" sz="3169">
                <a:solidFill>
                  <a:srgbClr val="5F6F52"/>
                </a:solidFill>
                <a:latin typeface="Gotham"/>
                <a:ea typeface="Gotham"/>
                <a:cs typeface="Gotham"/>
                <a:sym typeface="Gotham"/>
              </a:rPr>
              <a:t>The electrical reliability can be improved in the future as well. Adding a fuse and integrating circuit protection would improve safety. Adding a voltage display would allow for better monitoring of system performance as well!</a:t>
            </a:r>
          </a:p>
        </p:txBody>
      </p:sp>
      <p:sp>
        <p:nvSpPr>
          <p:cNvPr id="9" name="TextBox 9"/>
          <p:cNvSpPr txBox="1"/>
          <p:nvPr/>
        </p:nvSpPr>
        <p:spPr>
          <a:xfrm>
            <a:off x="1562436" y="1560260"/>
            <a:ext cx="15080201" cy="1001257"/>
          </a:xfrm>
          <a:prstGeom prst="rect">
            <a:avLst/>
          </a:prstGeom>
        </p:spPr>
        <p:txBody>
          <a:bodyPr lIns="0" tIns="0" rIns="0" bIns="0" rtlCol="0" anchor="t">
            <a:spAutoFit/>
          </a:bodyPr>
          <a:lstStyle/>
          <a:p>
            <a:pPr marL="0" lvl="0" indent="0" algn="l">
              <a:lnSpc>
                <a:spcPts val="7996"/>
              </a:lnSpc>
            </a:pPr>
            <a:r>
              <a:rPr lang="en-US" sz="6608">
                <a:solidFill>
                  <a:srgbClr val="5F6F52"/>
                </a:solidFill>
                <a:latin typeface="Sunborn"/>
                <a:ea typeface="Sunborn"/>
                <a:cs typeface="Sunborn"/>
                <a:sym typeface="Sunborn"/>
              </a:rPr>
              <a:t>Future Improvements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7517302" y="8954289"/>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2676628" y="-83688"/>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flipV="1">
            <a:off x="14770949" y="8954289"/>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V="1">
            <a:off x="-69725" y="-83688"/>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H="1" flipV="1">
            <a:off x="16112171" y="8954289"/>
            <a:ext cx="679792" cy="1544983"/>
          </a:xfrm>
          <a:custGeom>
            <a:avLst/>
            <a:gdLst/>
            <a:ahLst/>
            <a:cxnLst/>
            <a:rect l="l" t="t" r="r" b="b"/>
            <a:pathLst>
              <a:path w="679792" h="1544983">
                <a:moveTo>
                  <a:pt x="679792" y="1544983"/>
                </a:moveTo>
                <a:lnTo>
                  <a:pt x="0" y="1544983"/>
                </a:lnTo>
                <a:lnTo>
                  <a:pt x="0" y="0"/>
                </a:lnTo>
                <a:lnTo>
                  <a:pt x="679792" y="0"/>
                </a:lnTo>
                <a:lnTo>
                  <a:pt x="679792"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271497" y="-83688"/>
            <a:ext cx="679792" cy="1544983"/>
          </a:xfrm>
          <a:custGeom>
            <a:avLst/>
            <a:gdLst/>
            <a:ahLst/>
            <a:cxnLst/>
            <a:rect l="l" t="t" r="r" b="b"/>
            <a:pathLst>
              <a:path w="679792" h="1544983">
                <a:moveTo>
                  <a:pt x="679792" y="1544983"/>
                </a:moveTo>
                <a:lnTo>
                  <a:pt x="0" y="1544983"/>
                </a:lnTo>
                <a:lnTo>
                  <a:pt x="0" y="0"/>
                </a:lnTo>
                <a:lnTo>
                  <a:pt x="679792" y="0"/>
                </a:lnTo>
                <a:lnTo>
                  <a:pt x="679792"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Real World Applications</a:t>
            </a:r>
          </a:p>
        </p:txBody>
      </p:sp>
      <p:sp>
        <p:nvSpPr>
          <p:cNvPr id="9" name="TextBox 9"/>
          <p:cNvSpPr txBox="1"/>
          <p:nvPr/>
        </p:nvSpPr>
        <p:spPr>
          <a:xfrm>
            <a:off x="1042662" y="2875134"/>
            <a:ext cx="15323047" cy="6175214"/>
          </a:xfrm>
          <a:prstGeom prst="rect">
            <a:avLst/>
          </a:prstGeom>
        </p:spPr>
        <p:txBody>
          <a:bodyPr lIns="0" tIns="0" rIns="0" bIns="0" rtlCol="0" anchor="t">
            <a:spAutoFit/>
          </a:bodyPr>
          <a:lstStyle/>
          <a:p>
            <a:pPr algn="l">
              <a:lnSpc>
                <a:spcPts val="4437"/>
              </a:lnSpc>
            </a:pPr>
            <a:r>
              <a:rPr lang="en-US" sz="3169" dirty="0">
                <a:solidFill>
                  <a:srgbClr val="5F6F52"/>
                </a:solidFill>
                <a:latin typeface="Gotham"/>
                <a:ea typeface="Gotham"/>
                <a:cs typeface="Gotham"/>
                <a:sym typeface="Gotham"/>
              </a:rPr>
              <a:t>This system has multiple real-world applications. For example, this prototype could potentially be used for emergency and disaster relief, when electrical infrastructure is down and water sources are contaminated. A solar powered water filtration system would remove the need for electricity and provide clean, fresh water for those who need it.</a:t>
            </a:r>
          </a:p>
          <a:p>
            <a:pPr algn="l">
              <a:lnSpc>
                <a:spcPts val="4437"/>
              </a:lnSpc>
            </a:pPr>
            <a:endParaRPr lang="en-US" sz="3169" dirty="0">
              <a:solidFill>
                <a:srgbClr val="5F6F52"/>
              </a:solidFill>
              <a:latin typeface="Gotham"/>
              <a:ea typeface="Gotham"/>
              <a:cs typeface="Gotham"/>
              <a:sym typeface="Gotham"/>
            </a:endParaRPr>
          </a:p>
          <a:p>
            <a:pPr algn="l">
              <a:lnSpc>
                <a:spcPts val="4437"/>
              </a:lnSpc>
            </a:pPr>
            <a:r>
              <a:rPr lang="en-US" sz="3169" dirty="0">
                <a:solidFill>
                  <a:srgbClr val="5F6F52"/>
                </a:solidFill>
                <a:latin typeface="Gotham"/>
                <a:ea typeface="Gotham"/>
                <a:cs typeface="Gotham"/>
                <a:sym typeface="Gotham"/>
              </a:rPr>
              <a:t>Another use could be in developing countries, or rural areas with no proper water treatment systems. Once improved with increased durability, pressure control, and higher quality equipment, this system would increase water safety greatly in areas like these.</a:t>
            </a:r>
          </a:p>
          <a:p>
            <a:pPr marL="0" lvl="0" indent="0" algn="l">
              <a:lnSpc>
                <a:spcPts val="4437"/>
              </a:lnSpc>
              <a:spcBef>
                <a:spcPct val="0"/>
              </a:spcBef>
            </a:pPr>
            <a:endParaRPr lang="en-US" sz="3169" dirty="0">
              <a:solidFill>
                <a:srgbClr val="5F6F52"/>
              </a:solidFill>
              <a:latin typeface="Gotham"/>
              <a:ea typeface="Gotham"/>
              <a:cs typeface="Gotham"/>
              <a:sym typeface="Gotha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7517302" y="8954289"/>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V="1">
            <a:off x="2676628" y="-83688"/>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flipV="1">
            <a:off x="14770949" y="8954289"/>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V="1">
            <a:off x="-69725" y="-83688"/>
            <a:ext cx="679792" cy="1544983"/>
          </a:xfrm>
          <a:custGeom>
            <a:avLst/>
            <a:gdLst/>
            <a:ahLst/>
            <a:cxnLst/>
            <a:rect l="l" t="t" r="r" b="b"/>
            <a:pathLst>
              <a:path w="679792" h="1544983">
                <a:moveTo>
                  <a:pt x="0" y="1544983"/>
                </a:moveTo>
                <a:lnTo>
                  <a:pt x="679792" y="1544983"/>
                </a:lnTo>
                <a:lnTo>
                  <a:pt x="679792" y="0"/>
                </a:lnTo>
                <a:lnTo>
                  <a:pt x="0" y="0"/>
                </a:lnTo>
                <a:lnTo>
                  <a:pt x="0"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H="1" flipV="1">
            <a:off x="16112171" y="8954289"/>
            <a:ext cx="679792" cy="1544983"/>
          </a:xfrm>
          <a:custGeom>
            <a:avLst/>
            <a:gdLst/>
            <a:ahLst/>
            <a:cxnLst/>
            <a:rect l="l" t="t" r="r" b="b"/>
            <a:pathLst>
              <a:path w="679792" h="1544983">
                <a:moveTo>
                  <a:pt x="679792" y="1544983"/>
                </a:moveTo>
                <a:lnTo>
                  <a:pt x="0" y="1544983"/>
                </a:lnTo>
                <a:lnTo>
                  <a:pt x="0" y="0"/>
                </a:lnTo>
                <a:lnTo>
                  <a:pt x="679792" y="0"/>
                </a:lnTo>
                <a:lnTo>
                  <a:pt x="679792"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H="1" flipV="1">
            <a:off x="1271497" y="-83688"/>
            <a:ext cx="679792" cy="1544983"/>
          </a:xfrm>
          <a:custGeom>
            <a:avLst/>
            <a:gdLst/>
            <a:ahLst/>
            <a:cxnLst/>
            <a:rect l="l" t="t" r="r" b="b"/>
            <a:pathLst>
              <a:path w="679792" h="1544983">
                <a:moveTo>
                  <a:pt x="679792" y="1544983"/>
                </a:moveTo>
                <a:lnTo>
                  <a:pt x="0" y="1544983"/>
                </a:lnTo>
                <a:lnTo>
                  <a:pt x="0" y="0"/>
                </a:lnTo>
                <a:lnTo>
                  <a:pt x="679792" y="0"/>
                </a:lnTo>
                <a:lnTo>
                  <a:pt x="679792" y="154498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Works Cited</a:t>
            </a:r>
          </a:p>
        </p:txBody>
      </p:sp>
      <p:sp>
        <p:nvSpPr>
          <p:cNvPr id="9" name="TextBox 9"/>
          <p:cNvSpPr txBox="1"/>
          <p:nvPr/>
        </p:nvSpPr>
        <p:spPr>
          <a:xfrm>
            <a:off x="270171" y="2435605"/>
            <a:ext cx="18017829" cy="7241989"/>
          </a:xfrm>
          <a:prstGeom prst="rect">
            <a:avLst/>
          </a:prstGeom>
        </p:spPr>
        <p:txBody>
          <a:bodyPr lIns="0" tIns="0" rIns="0" bIns="0" rtlCol="0" anchor="t">
            <a:spAutoFit/>
          </a:bodyPr>
          <a:lstStyle/>
          <a:p>
            <a:pPr algn="l">
              <a:lnSpc>
                <a:spcPts val="2408"/>
              </a:lnSpc>
            </a:pPr>
            <a:r>
              <a:rPr lang="en-US" sz="1720" dirty="0">
                <a:solidFill>
                  <a:srgbClr val="000000"/>
                </a:solidFill>
                <a:latin typeface="Times New Roman"/>
                <a:ea typeface="Times New Roman"/>
                <a:cs typeface="Times New Roman"/>
                <a:sym typeface="Times New Roman"/>
              </a:rPr>
              <a:t>1.About choosing home water filters. (2024, April 10). Drinking Water. https://www.cdc.gov/drinking-water/prevention/about-choosing-home-water-filters.html</a:t>
            </a:r>
          </a:p>
          <a:p>
            <a:pPr algn="l">
              <a:lnSpc>
                <a:spcPts val="2408"/>
              </a:lnSpc>
            </a:pPr>
            <a:r>
              <a:rPr lang="en-US" sz="1720" dirty="0">
                <a:solidFill>
                  <a:srgbClr val="000000"/>
                </a:solidFill>
                <a:latin typeface="Times New Roman"/>
                <a:ea typeface="Times New Roman"/>
                <a:cs typeface="Times New Roman"/>
                <a:sym typeface="Times New Roman"/>
              </a:rPr>
              <a:t>2.Campbell, B., &amp; Claybourn, M. (2024, September 17). Water Filtration Systems | The 2025 Guide to Water Filters. Water Filter Guru. https://waterfilterguru.com/water-filtration-systems/</a:t>
            </a:r>
          </a:p>
          <a:p>
            <a:pPr algn="l">
              <a:lnSpc>
                <a:spcPts val="2408"/>
              </a:lnSpc>
            </a:pPr>
            <a:r>
              <a:rPr lang="en-US" sz="1720" dirty="0">
                <a:solidFill>
                  <a:srgbClr val="000000"/>
                </a:solidFill>
                <a:latin typeface="Times New Roman"/>
                <a:ea typeface="Times New Roman"/>
                <a:cs typeface="Times New Roman"/>
                <a:sym typeface="Times New Roman"/>
              </a:rPr>
              <a:t>3.DixonValve. (2022, September 9). Proper NPT threads installation [Video]. YouTube. https://www.youtube.com/watch?v=JlSrX7rbCH4</a:t>
            </a:r>
          </a:p>
          <a:p>
            <a:pPr algn="l">
              <a:lnSpc>
                <a:spcPts val="2408"/>
              </a:lnSpc>
            </a:pPr>
            <a:r>
              <a:rPr lang="en-US" sz="1720" dirty="0">
                <a:solidFill>
                  <a:srgbClr val="000000"/>
                </a:solidFill>
                <a:latin typeface="Times New Roman"/>
                <a:ea typeface="Times New Roman"/>
                <a:cs typeface="Times New Roman"/>
                <a:sym typeface="Times New Roman"/>
              </a:rPr>
              <a:t>4.Drinking water regulations and contaminants | US EPA. (2025, January 23). US EPA. https://www.epa.gov/sdwa/drinking-water-regulations-and-contaminants</a:t>
            </a:r>
          </a:p>
          <a:p>
            <a:pPr algn="l">
              <a:lnSpc>
                <a:spcPts val="2408"/>
              </a:lnSpc>
            </a:pPr>
            <a:r>
              <a:rPr lang="en-US" sz="1720" dirty="0">
                <a:solidFill>
                  <a:srgbClr val="000000"/>
                </a:solidFill>
                <a:latin typeface="Times New Roman"/>
                <a:ea typeface="Times New Roman"/>
                <a:cs typeface="Times New Roman"/>
                <a:sym typeface="Times New Roman"/>
              </a:rPr>
              <a:t>5.EPA &amp; U.S. Army. (2015). WHY CLEAN WATER IS IMPORTANT. In Clean Protection for Clean Water. https://www.epa.gov/sites/default/files/2016-02/documents/cleanwaterrulefactsheet.pdf</a:t>
            </a:r>
          </a:p>
          <a:p>
            <a:pPr algn="l">
              <a:lnSpc>
                <a:spcPts val="2408"/>
              </a:lnSpc>
            </a:pPr>
            <a:r>
              <a:rPr lang="en-US" sz="1720" dirty="0">
                <a:solidFill>
                  <a:srgbClr val="000000"/>
                </a:solidFill>
                <a:latin typeface="Times New Roman"/>
                <a:ea typeface="Times New Roman"/>
                <a:cs typeface="Times New Roman"/>
                <a:sym typeface="Times New Roman"/>
              </a:rPr>
              <a:t>6.Our technology. (2022, March 1). LifeStraw Water Filters &amp; Purifiers. https://lifestraw.com/pages/our-technology</a:t>
            </a:r>
          </a:p>
          <a:p>
            <a:pPr algn="l">
              <a:lnSpc>
                <a:spcPts val="2408"/>
              </a:lnSpc>
            </a:pPr>
            <a:r>
              <a:rPr lang="en-US" sz="1720" dirty="0">
                <a:solidFill>
                  <a:srgbClr val="000000"/>
                </a:solidFill>
                <a:latin typeface="Times New Roman"/>
                <a:ea typeface="Times New Roman"/>
                <a:cs typeface="Times New Roman"/>
                <a:sym typeface="Times New Roman"/>
              </a:rPr>
              <a:t>7.Quick Fitting Holding Company, LLC. (2013, February 12). How to remove Push to Connect fittings [Video]. YouTube. https://www.youtube.com/watch?v=ggrb4urhv54</a:t>
            </a:r>
          </a:p>
          <a:p>
            <a:pPr algn="l">
              <a:lnSpc>
                <a:spcPts val="2408"/>
              </a:lnSpc>
            </a:pPr>
            <a:r>
              <a:rPr lang="en-US" sz="1720" dirty="0">
                <a:solidFill>
                  <a:srgbClr val="000000"/>
                </a:solidFill>
                <a:latin typeface="Times New Roman"/>
                <a:ea typeface="Times New Roman"/>
                <a:cs typeface="Times New Roman"/>
                <a:sym typeface="Times New Roman"/>
              </a:rPr>
              <a:t>8.Reijnen, J. (2021, February 12). Cloth filter | Filter technology. Royal Brinkman. https://royalbrinkman.com/knowledge-center/technical-projects/water-filter-technologies-horticulture/cloth-filter</a:t>
            </a:r>
          </a:p>
          <a:p>
            <a:pPr algn="l">
              <a:lnSpc>
                <a:spcPts val="2408"/>
              </a:lnSpc>
            </a:pPr>
            <a:r>
              <a:rPr lang="en-US" sz="1720" dirty="0">
                <a:solidFill>
                  <a:srgbClr val="000000"/>
                </a:solidFill>
                <a:latin typeface="Times New Roman"/>
                <a:ea typeface="Times New Roman"/>
                <a:cs typeface="Times New Roman"/>
                <a:sym typeface="Times New Roman"/>
              </a:rPr>
              <a:t>9.Ritchie, H. (2025, June 23). Two billion people don’t have safe drinking water: what does this really mean for them? Our World in Data. https://ourworldindata.org/what-no-safe-water-means</a:t>
            </a:r>
          </a:p>
          <a:p>
            <a:pPr algn="l">
              <a:lnSpc>
                <a:spcPts val="2408"/>
              </a:lnSpc>
            </a:pPr>
            <a:r>
              <a:rPr lang="en-US" sz="1720" dirty="0">
                <a:solidFill>
                  <a:srgbClr val="000000"/>
                </a:solidFill>
                <a:latin typeface="Times New Roman"/>
                <a:ea typeface="Times New Roman"/>
                <a:cs typeface="Times New Roman"/>
                <a:sym typeface="Times New Roman"/>
              </a:rPr>
              <a:t>10. </a:t>
            </a:r>
            <a:r>
              <a:rPr lang="en-US" sz="1720" dirty="0" err="1">
                <a:solidFill>
                  <a:srgbClr val="000000"/>
                </a:solidFill>
                <a:latin typeface="Times New Roman"/>
                <a:ea typeface="Times New Roman"/>
                <a:cs typeface="Times New Roman"/>
                <a:sym typeface="Times New Roman"/>
              </a:rPr>
              <a:t>ScottLeeEditor</a:t>
            </a:r>
            <a:r>
              <a:rPr lang="en-US" sz="1720" dirty="0">
                <a:solidFill>
                  <a:srgbClr val="000000"/>
                </a:solidFill>
                <a:latin typeface="Times New Roman"/>
                <a:ea typeface="Times New Roman"/>
                <a:cs typeface="Times New Roman"/>
                <a:sym typeface="Times New Roman"/>
              </a:rPr>
              <a:t>. (2025, October 19). How much do HVAC UV lights cost to install? | Scott-Lee Heating. Scott-Lee Heating Company. https://scottleeheating.com/how-much-do-hvac-uv-lights-cost-to-install/</a:t>
            </a:r>
          </a:p>
          <a:p>
            <a:pPr algn="l">
              <a:lnSpc>
                <a:spcPts val="2408"/>
              </a:lnSpc>
            </a:pPr>
            <a:r>
              <a:rPr lang="en-US" sz="1720" dirty="0">
                <a:solidFill>
                  <a:srgbClr val="000000"/>
                </a:solidFill>
                <a:latin typeface="Times New Roman"/>
                <a:ea typeface="Times New Roman"/>
                <a:cs typeface="Times New Roman"/>
                <a:sym typeface="Times New Roman"/>
              </a:rPr>
              <a:t>11. Standing, K. (2025, July 20). Thread Sealants 101: What to use for NPT and BSP fittings. Industrial Electrical Warehouse. https://industrialelectricalwarehouse.com/blogs/news/thread-sealants-101-what-to-use-for-npt-and-bsp-fittings</a:t>
            </a:r>
          </a:p>
          <a:p>
            <a:pPr algn="l">
              <a:lnSpc>
                <a:spcPts val="2408"/>
              </a:lnSpc>
            </a:pPr>
            <a:r>
              <a:rPr lang="en-US" sz="1720" dirty="0">
                <a:solidFill>
                  <a:srgbClr val="000000"/>
                </a:solidFill>
                <a:latin typeface="Times New Roman"/>
                <a:ea typeface="Times New Roman"/>
                <a:cs typeface="Times New Roman"/>
                <a:sym typeface="Times New Roman"/>
              </a:rPr>
              <a:t>12. Systems, G. P. (2025, November 6). How many microns should your water filter be. </a:t>
            </a:r>
            <a:r>
              <a:rPr lang="en-US" sz="1720" dirty="0" err="1">
                <a:solidFill>
                  <a:srgbClr val="000000"/>
                </a:solidFill>
                <a:latin typeface="Times New Roman"/>
                <a:ea typeface="Times New Roman"/>
                <a:cs typeface="Times New Roman"/>
                <a:sym typeface="Times New Roman"/>
              </a:rPr>
              <a:t>Gopani</a:t>
            </a:r>
            <a:r>
              <a:rPr lang="en-US" sz="1720" dirty="0">
                <a:solidFill>
                  <a:srgbClr val="000000"/>
                </a:solidFill>
                <a:latin typeface="Times New Roman"/>
                <a:ea typeface="Times New Roman"/>
                <a:cs typeface="Times New Roman"/>
                <a:sym typeface="Times New Roman"/>
              </a:rPr>
              <a:t> Filters Private Limited. https://www.gopani.com/blog/how-many-microns-should-your-water-filter-be/</a:t>
            </a:r>
          </a:p>
          <a:p>
            <a:pPr algn="l">
              <a:lnSpc>
                <a:spcPts val="2408"/>
              </a:lnSpc>
            </a:pPr>
            <a:r>
              <a:rPr lang="en-US" sz="1720" dirty="0">
                <a:solidFill>
                  <a:srgbClr val="000000"/>
                </a:solidFill>
                <a:latin typeface="Times New Roman"/>
                <a:ea typeface="Times New Roman"/>
                <a:cs typeface="Times New Roman"/>
                <a:sym typeface="Times New Roman"/>
              </a:rPr>
              <a:t>13. The Filtered Files - Filters Fast - Your #1 Resource for Air and Water Filtration Related Information. (2025, April 2). A simple guide to water filtration - the Filtered Files - Filters Fast - your #1 resource for air and water filtration related information. https://blog.filtersfast.com/blog/guide-to-water-purification/</a:t>
            </a:r>
          </a:p>
          <a:p>
            <a:pPr algn="l">
              <a:lnSpc>
                <a:spcPts val="2408"/>
              </a:lnSpc>
            </a:pPr>
            <a:r>
              <a:rPr lang="en-US" sz="1720" dirty="0">
                <a:solidFill>
                  <a:srgbClr val="000000"/>
                </a:solidFill>
                <a:latin typeface="Times New Roman"/>
                <a:ea typeface="Times New Roman"/>
                <a:cs typeface="Times New Roman"/>
                <a:sym typeface="Times New Roman"/>
              </a:rPr>
              <a:t>14. Water Quality Association. (2023, July 3). Bacteria &amp; Virus - Water Quality Association. https://wqa.org/resources/bacteria-virus/</a:t>
            </a:r>
          </a:p>
          <a:p>
            <a:pPr algn="l">
              <a:lnSpc>
                <a:spcPts val="2408"/>
              </a:lnSpc>
            </a:pPr>
            <a:r>
              <a:rPr lang="en-US" sz="1720" dirty="0">
                <a:solidFill>
                  <a:srgbClr val="000000"/>
                </a:solidFill>
                <a:latin typeface="Times New Roman"/>
                <a:ea typeface="Times New Roman"/>
                <a:cs typeface="Times New Roman"/>
                <a:sym typeface="Times New Roman"/>
              </a:rPr>
              <a:t>15. Why is it important to filter water? (n.d.). aquasana.com. https://www.aquasana.com/info/why-is-it-important-to-filter-water-pd.html?srsltid=AfmBOorXguX7H4E5URVKmeHzEX9SZHFG4p0DtfGyQbYVTHEcc1dZ00bT</a:t>
            </a:r>
          </a:p>
          <a:p>
            <a:pPr algn="l">
              <a:lnSpc>
                <a:spcPts val="2408"/>
              </a:lnSpc>
            </a:pPr>
            <a:r>
              <a:rPr lang="en-US" sz="1720" dirty="0">
                <a:solidFill>
                  <a:srgbClr val="000000"/>
                </a:solidFill>
                <a:latin typeface="Times New Roman"/>
                <a:ea typeface="Times New Roman"/>
                <a:cs typeface="Times New Roman"/>
                <a:sym typeface="Times New Roman"/>
              </a:rPr>
              <a:t>16. World Health Organization: WHO. (2023, September 13). Drinking-water. https://www.who.int/news-room/fact-sheets/detail/drinking-water</a:t>
            </a:r>
          </a:p>
          <a:p>
            <a:pPr algn="l">
              <a:lnSpc>
                <a:spcPts val="2408"/>
              </a:lnSpc>
            </a:pPr>
            <a:r>
              <a:rPr lang="en-US" sz="1720" dirty="0">
                <a:solidFill>
                  <a:srgbClr val="000000"/>
                </a:solidFill>
                <a:latin typeface="Times New Roman"/>
                <a:ea typeface="Times New Roman"/>
                <a:cs typeface="Times New Roman"/>
                <a:sym typeface="Times New Roman"/>
              </a:rPr>
              <a:t>17. World Health Organization: WHO. (2025, August 26). 1 in 4 people globally still lack access to safe drinking water – WHO, UNICEF. WHO Int. https://www.who.int/news/item/26-08-2025-1-in-4-people-globally-still-lack-access-to-safe-drinking-water---who--unicef</a:t>
            </a:r>
          </a:p>
          <a:p>
            <a:pPr algn="l">
              <a:lnSpc>
                <a:spcPts val="2408"/>
              </a:lnSpc>
            </a:pPr>
            <a:endParaRPr lang="en-US" sz="1720" dirty="0">
              <a:solidFill>
                <a:srgbClr val="000000"/>
              </a:solidFill>
              <a:latin typeface="Times New Roman"/>
              <a:ea typeface="Times New Roman"/>
              <a:cs typeface="Times New Roman"/>
              <a:sym typeface="Times New Roman"/>
            </a:endParaRPr>
          </a:p>
          <a:p>
            <a:pPr algn="l">
              <a:lnSpc>
                <a:spcPts val="2408"/>
              </a:lnSpc>
            </a:pPr>
            <a:endParaRPr lang="en-US" sz="172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54471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12865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4471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12865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flipH="1">
            <a:off x="54471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712865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6385563" y="134407"/>
            <a:ext cx="5918417" cy="2519308"/>
          </a:xfrm>
          <a:prstGeom prst="rect">
            <a:avLst/>
          </a:prstGeom>
        </p:spPr>
        <p:txBody>
          <a:bodyPr lIns="0" tIns="0" rIns="0" bIns="0" rtlCol="0" anchor="t">
            <a:spAutoFit/>
          </a:bodyPr>
          <a:lstStyle/>
          <a:p>
            <a:pPr marL="0" lvl="0" indent="0" algn="l">
              <a:lnSpc>
                <a:spcPts val="19918"/>
              </a:lnSpc>
            </a:pPr>
            <a:r>
              <a:rPr lang="en-US" sz="16461">
                <a:solidFill>
                  <a:srgbClr val="5F6F52"/>
                </a:solidFill>
                <a:latin typeface="Sunborn"/>
                <a:ea typeface="Sunborn"/>
                <a:cs typeface="Sunborn"/>
                <a:sym typeface="Sunborn"/>
              </a:rPr>
              <a:t>LInks</a:t>
            </a:r>
          </a:p>
        </p:txBody>
      </p:sp>
      <p:sp>
        <p:nvSpPr>
          <p:cNvPr id="9" name="TextBox 9"/>
          <p:cNvSpPr txBox="1"/>
          <p:nvPr/>
        </p:nvSpPr>
        <p:spPr>
          <a:xfrm>
            <a:off x="1500686" y="2644189"/>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Github Repository</a:t>
            </a:r>
          </a:p>
        </p:txBody>
      </p:sp>
      <p:sp>
        <p:nvSpPr>
          <p:cNvPr id="10" name="TextBox 10"/>
          <p:cNvSpPr txBox="1"/>
          <p:nvPr/>
        </p:nvSpPr>
        <p:spPr>
          <a:xfrm>
            <a:off x="1500686" y="5548834"/>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Youtube Presentation</a:t>
            </a:r>
          </a:p>
        </p:txBody>
      </p:sp>
      <p:sp>
        <p:nvSpPr>
          <p:cNvPr id="11" name="TextBox 11"/>
          <p:cNvSpPr txBox="1"/>
          <p:nvPr/>
        </p:nvSpPr>
        <p:spPr>
          <a:xfrm>
            <a:off x="2871813" y="4050032"/>
            <a:ext cx="12945915" cy="529068"/>
          </a:xfrm>
          <a:prstGeom prst="rect">
            <a:avLst/>
          </a:prstGeom>
        </p:spPr>
        <p:txBody>
          <a:bodyPr lIns="0" tIns="0" rIns="0" bIns="0" rtlCol="0" anchor="t">
            <a:spAutoFit/>
          </a:bodyPr>
          <a:lstStyle/>
          <a:p>
            <a:pPr marL="0" lvl="0" indent="0" algn="ctr">
              <a:lnSpc>
                <a:spcPts val="4126"/>
              </a:lnSpc>
            </a:pPr>
            <a:r>
              <a:rPr lang="en-US" sz="3410">
                <a:solidFill>
                  <a:srgbClr val="5F6F52"/>
                </a:solidFill>
                <a:latin typeface="Gotham"/>
                <a:ea typeface="Gotham"/>
                <a:cs typeface="Gotham"/>
                <a:sym typeface="Gotham"/>
              </a:rPr>
              <a:t>https://github.com/dipa-cotton/scifair2526/</a:t>
            </a:r>
          </a:p>
        </p:txBody>
      </p:sp>
      <p:sp>
        <p:nvSpPr>
          <p:cNvPr id="12" name="TextBox 12"/>
          <p:cNvSpPr txBox="1"/>
          <p:nvPr/>
        </p:nvSpPr>
        <p:spPr>
          <a:xfrm>
            <a:off x="2871813" y="6701220"/>
            <a:ext cx="12945915" cy="529068"/>
          </a:xfrm>
          <a:prstGeom prst="rect">
            <a:avLst/>
          </a:prstGeom>
        </p:spPr>
        <p:txBody>
          <a:bodyPr lIns="0" tIns="0" rIns="0" bIns="0" rtlCol="0" anchor="t">
            <a:spAutoFit/>
          </a:bodyPr>
          <a:lstStyle/>
          <a:p>
            <a:pPr marL="0" lvl="0" indent="0" algn="ctr">
              <a:lnSpc>
                <a:spcPts val="4126"/>
              </a:lnSpc>
            </a:pPr>
            <a:r>
              <a:rPr lang="en-US" sz="3410">
                <a:solidFill>
                  <a:srgbClr val="5F6F52"/>
                </a:solidFill>
                <a:latin typeface="Gotham"/>
                <a:ea typeface="Gotham"/>
                <a:cs typeface="Gotham"/>
                <a:sym typeface="Gotham"/>
              </a:rPr>
              <a:t>https://youtube.com/shorts/OhdTZ03Goxc?feature=share</a:t>
            </a:r>
          </a:p>
        </p:txBody>
      </p:sp>
      <p:sp>
        <p:nvSpPr>
          <p:cNvPr id="13" name="TextBox 13"/>
          <p:cNvSpPr txBox="1"/>
          <p:nvPr/>
        </p:nvSpPr>
        <p:spPr>
          <a:xfrm>
            <a:off x="1229471" y="8685007"/>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6881714" y="2944256"/>
            <a:ext cx="4854868" cy="4887071"/>
            <a:chOff x="0" y="0"/>
            <a:chExt cx="1278648" cy="1287130"/>
          </a:xfrm>
        </p:grpSpPr>
        <p:sp>
          <p:nvSpPr>
            <p:cNvPr id="3" name="Freeform 3"/>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5F6F52"/>
            </a:solidFill>
          </p:spPr>
          <p:txBody>
            <a:bodyPr/>
            <a:lstStyle/>
            <a:p>
              <a:endParaRPr lang="en-US"/>
            </a:p>
          </p:txBody>
        </p:sp>
        <p:sp>
          <p:nvSpPr>
            <p:cNvPr id="4" name="TextBox 4"/>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2568556" y="2944256"/>
            <a:ext cx="4854868" cy="4887071"/>
            <a:chOff x="0" y="0"/>
            <a:chExt cx="1278648" cy="1287130"/>
          </a:xfrm>
        </p:grpSpPr>
        <p:sp>
          <p:nvSpPr>
            <p:cNvPr id="6" name="Freeform 6"/>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7" name="TextBox 7"/>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1192824" y="2944256"/>
            <a:ext cx="4854868" cy="4887071"/>
            <a:chOff x="0" y="0"/>
            <a:chExt cx="1278648" cy="1287130"/>
          </a:xfrm>
        </p:grpSpPr>
        <p:sp>
          <p:nvSpPr>
            <p:cNvPr id="9" name="Freeform 9"/>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10" name="TextBox 10"/>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sp>
        <p:nvSpPr>
          <p:cNvPr id="11" name="TextBox 11"/>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Prior Research</a:t>
            </a:r>
          </a:p>
        </p:txBody>
      </p:sp>
      <p:sp>
        <p:nvSpPr>
          <p:cNvPr id="12" name="TextBox 12"/>
          <p:cNvSpPr txBox="1"/>
          <p:nvPr/>
        </p:nvSpPr>
        <p:spPr>
          <a:xfrm>
            <a:off x="7236478" y="4679375"/>
            <a:ext cx="3997443" cy="208216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FFFFFF"/>
                </a:solidFill>
                <a:latin typeface="Gotham"/>
                <a:ea typeface="Gotham"/>
                <a:cs typeface="Gotham"/>
                <a:sym typeface="Gotham"/>
              </a:rPr>
              <a:t>LifeStraw uses important filtration techniques that may be implementable in the prototype, just at a larger scale.</a:t>
            </a:r>
          </a:p>
        </p:txBody>
      </p:sp>
      <p:sp>
        <p:nvSpPr>
          <p:cNvPr id="13" name="TextBox 13"/>
          <p:cNvSpPr txBox="1"/>
          <p:nvPr/>
        </p:nvSpPr>
        <p:spPr>
          <a:xfrm>
            <a:off x="13071217" y="4260275"/>
            <a:ext cx="3997443" cy="2501265"/>
          </a:xfrm>
          <a:prstGeom prst="rect">
            <a:avLst/>
          </a:prstGeom>
        </p:spPr>
        <p:txBody>
          <a:bodyPr lIns="0" tIns="0" rIns="0" bIns="0" rtlCol="0" anchor="t">
            <a:spAutoFit/>
          </a:bodyPr>
          <a:lstStyle/>
          <a:p>
            <a:pPr marL="0" lvl="0" indent="0" algn="ctr">
              <a:lnSpc>
                <a:spcPts val="3359"/>
              </a:lnSpc>
              <a:spcBef>
                <a:spcPct val="0"/>
              </a:spcBef>
            </a:pPr>
            <a:r>
              <a:rPr lang="en-US" sz="2400" dirty="0">
                <a:solidFill>
                  <a:srgbClr val="5F6F52"/>
                </a:solidFill>
                <a:latin typeface="Gotham"/>
                <a:ea typeface="Gotham"/>
                <a:cs typeface="Gotham"/>
                <a:sym typeface="Gotham"/>
              </a:rPr>
              <a:t>A sediment filter, a carbon filter (for taste), and a low micron filter must be utilized to ensure water is safe to drink; like LifeStraw.</a:t>
            </a:r>
          </a:p>
        </p:txBody>
      </p:sp>
      <p:sp>
        <p:nvSpPr>
          <p:cNvPr id="14" name="TextBox 14"/>
          <p:cNvSpPr txBox="1"/>
          <p:nvPr/>
        </p:nvSpPr>
        <p:spPr>
          <a:xfrm>
            <a:off x="1293595" y="3779615"/>
            <a:ext cx="4706471" cy="4177665"/>
          </a:xfrm>
          <a:prstGeom prst="rect">
            <a:avLst/>
          </a:prstGeom>
        </p:spPr>
        <p:txBody>
          <a:bodyPr lIns="0" tIns="0" rIns="0" bIns="0" rtlCol="0" anchor="t">
            <a:spAutoFit/>
          </a:bodyPr>
          <a:lstStyle/>
          <a:p>
            <a:pPr algn="ctr">
              <a:lnSpc>
                <a:spcPts val="3359"/>
              </a:lnSpc>
            </a:pPr>
            <a:r>
              <a:rPr lang="en-US" sz="2400" dirty="0">
                <a:solidFill>
                  <a:srgbClr val="5F6F52"/>
                </a:solidFill>
                <a:latin typeface="Gotham"/>
                <a:ea typeface="Gotham"/>
                <a:cs typeface="Gotham"/>
                <a:sym typeface="Gotham"/>
              </a:rPr>
              <a:t>A type of filter for personal use that filters pathogens from water as you drink it. While LifeStraw is extremely effective, personal use filtration systems are not the most effective way to provide a large amount of people with safe water. [6]</a:t>
            </a:r>
          </a:p>
          <a:p>
            <a:pPr marL="0" lvl="0" indent="0" algn="ctr">
              <a:lnSpc>
                <a:spcPts val="3359"/>
              </a:lnSpc>
              <a:spcBef>
                <a:spcPct val="0"/>
              </a:spcBef>
            </a:pPr>
            <a:endParaRPr lang="en-US" sz="2400" dirty="0">
              <a:solidFill>
                <a:srgbClr val="5F6F52"/>
              </a:solidFill>
              <a:latin typeface="Gotham"/>
              <a:ea typeface="Gotham"/>
              <a:cs typeface="Gotham"/>
              <a:sym typeface="Gotham"/>
            </a:endParaRPr>
          </a:p>
        </p:txBody>
      </p:sp>
      <p:sp>
        <p:nvSpPr>
          <p:cNvPr id="15" name="TextBox 15"/>
          <p:cNvSpPr txBox="1"/>
          <p:nvPr/>
        </p:nvSpPr>
        <p:spPr>
          <a:xfrm>
            <a:off x="7236478" y="3194606"/>
            <a:ext cx="4145340" cy="1208119"/>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FFFFFF"/>
                </a:solidFill>
                <a:latin typeface="Gotham Bold"/>
                <a:ea typeface="Gotham Bold"/>
                <a:cs typeface="Gotham Bold"/>
                <a:sym typeface="Gotham Bold"/>
              </a:rPr>
              <a:t>Relevance of the Study</a:t>
            </a:r>
          </a:p>
        </p:txBody>
      </p:sp>
      <p:sp>
        <p:nvSpPr>
          <p:cNvPr id="16" name="TextBox 16"/>
          <p:cNvSpPr txBox="1"/>
          <p:nvPr/>
        </p:nvSpPr>
        <p:spPr>
          <a:xfrm>
            <a:off x="12923320" y="3194606"/>
            <a:ext cx="4145340" cy="598519"/>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Filtration Basics</a:t>
            </a:r>
          </a:p>
        </p:txBody>
      </p:sp>
      <p:sp>
        <p:nvSpPr>
          <p:cNvPr id="17" name="TextBox 17"/>
          <p:cNvSpPr txBox="1"/>
          <p:nvPr/>
        </p:nvSpPr>
        <p:spPr>
          <a:xfrm>
            <a:off x="1547588" y="3194606"/>
            <a:ext cx="4145340" cy="598519"/>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LifeStraw</a:t>
            </a:r>
          </a:p>
        </p:txBody>
      </p:sp>
      <p:sp>
        <p:nvSpPr>
          <p:cNvPr id="18" name="Freeform 18"/>
          <p:cNvSpPr/>
          <p:nvPr/>
        </p:nvSpPr>
        <p:spPr>
          <a:xfrm rot="5400000">
            <a:off x="490849" y="8035912"/>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rot="5400000" flipV="1">
            <a:off x="16721449" y="-155345"/>
            <a:ext cx="1075701" cy="2444776"/>
          </a:xfrm>
          <a:custGeom>
            <a:avLst/>
            <a:gdLst/>
            <a:ahLst/>
            <a:cxnLst/>
            <a:rect l="l" t="t" r="r" b="b"/>
            <a:pathLst>
              <a:path w="1075701" h="2444776">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D6DAC8"/>
            </a:solidFill>
          </p:spPr>
          <p:txBody>
            <a:bodyPr/>
            <a:lstStyle/>
            <a:p>
              <a:endParaRPr lang="en-US"/>
            </a:p>
          </p:txBody>
        </p:sp>
        <p:sp>
          <p:nvSpPr>
            <p:cNvPr id="4" name="TextBox 4"/>
            <p:cNvSpPr txBox="1"/>
            <p:nvPr/>
          </p:nvSpPr>
          <p:spPr>
            <a:xfrm>
              <a:off x="0" y="-47625"/>
              <a:ext cx="4274726" cy="2215092"/>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rot="5400000" flipV="1">
            <a:off x="16982191" y="286737"/>
            <a:ext cx="797995" cy="1813624"/>
          </a:xfrm>
          <a:custGeom>
            <a:avLst/>
            <a:gdLst/>
            <a:ahLst/>
            <a:cxnLst/>
            <a:rect l="l" t="t" r="r" b="b"/>
            <a:pathLst>
              <a:path w="797995" h="1813624">
                <a:moveTo>
                  <a:pt x="0" y="1813624"/>
                </a:moveTo>
                <a:lnTo>
                  <a:pt x="797994" y="1813624"/>
                </a:lnTo>
                <a:lnTo>
                  <a:pt x="797994" y="0"/>
                </a:lnTo>
                <a:lnTo>
                  <a:pt x="0" y="0"/>
                </a:lnTo>
                <a:lnTo>
                  <a:pt x="0" y="181362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H="1" flipV="1">
            <a:off x="15481518" y="286737"/>
            <a:ext cx="797995" cy="1813624"/>
          </a:xfrm>
          <a:custGeom>
            <a:avLst/>
            <a:gdLst/>
            <a:ahLst/>
            <a:cxnLst/>
            <a:rect l="l" t="t" r="r" b="b"/>
            <a:pathLst>
              <a:path w="797995" h="1813624">
                <a:moveTo>
                  <a:pt x="797994" y="1813624"/>
                </a:moveTo>
                <a:lnTo>
                  <a:pt x="0" y="1813624"/>
                </a:lnTo>
                <a:lnTo>
                  <a:pt x="0" y="0"/>
                </a:lnTo>
                <a:lnTo>
                  <a:pt x="797994" y="0"/>
                </a:lnTo>
                <a:lnTo>
                  <a:pt x="797994" y="181362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632917" y="1583021"/>
            <a:ext cx="7075536" cy="232396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Research Question</a:t>
            </a:r>
          </a:p>
        </p:txBody>
      </p:sp>
      <p:sp>
        <p:nvSpPr>
          <p:cNvPr id="8" name="TextBox 8"/>
          <p:cNvSpPr txBox="1"/>
          <p:nvPr/>
        </p:nvSpPr>
        <p:spPr>
          <a:xfrm>
            <a:off x="1632917" y="4217237"/>
            <a:ext cx="13679855" cy="2399965"/>
          </a:xfrm>
          <a:prstGeom prst="rect">
            <a:avLst/>
          </a:prstGeom>
        </p:spPr>
        <p:txBody>
          <a:bodyPr lIns="0" tIns="0" rIns="0" bIns="0" rtlCol="0" anchor="t">
            <a:spAutoFit/>
          </a:bodyPr>
          <a:lstStyle/>
          <a:p>
            <a:pPr algn="l">
              <a:lnSpc>
                <a:spcPts val="6405"/>
              </a:lnSpc>
              <a:spcBef>
                <a:spcPct val="0"/>
              </a:spcBef>
            </a:pPr>
            <a:r>
              <a:rPr lang="en-US" sz="4575" dirty="0">
                <a:solidFill>
                  <a:srgbClr val="5F6F52"/>
                </a:solidFill>
                <a:latin typeface="Gotham"/>
                <a:ea typeface="Gotham"/>
                <a:cs typeface="Gotham"/>
                <a:sym typeface="Gotham"/>
              </a:rPr>
              <a:t>Can a low-cost solar-powered, multi-stage filtration system produce drinking-safe water from natural 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102870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3105486" y="3076669"/>
            <a:ext cx="14153814" cy="3086100"/>
            <a:chOff x="0" y="0"/>
            <a:chExt cx="3727754" cy="812800"/>
          </a:xfrm>
        </p:grpSpPr>
        <p:sp>
          <p:nvSpPr>
            <p:cNvPr id="6" name="Freeform 6"/>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7" name="TextBox 7"/>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105486" y="6525246"/>
            <a:ext cx="14153814" cy="3086100"/>
            <a:chOff x="0" y="0"/>
            <a:chExt cx="3727754" cy="812800"/>
          </a:xfrm>
        </p:grpSpPr>
        <p:sp>
          <p:nvSpPr>
            <p:cNvPr id="9" name="Freeform 9"/>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0" name="TextBox 10"/>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11" name="Group 11"/>
          <p:cNvGrpSpPr/>
          <p:nvPr/>
        </p:nvGrpSpPr>
        <p:grpSpPr>
          <a:xfrm>
            <a:off x="1562436" y="3076669"/>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4" name="Group 14"/>
          <p:cNvGrpSpPr/>
          <p:nvPr/>
        </p:nvGrpSpPr>
        <p:grpSpPr>
          <a:xfrm>
            <a:off x="1562436" y="6525246"/>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17" name="Freeform 17"/>
          <p:cNvSpPr/>
          <p:nvPr/>
        </p:nvSpPr>
        <p:spPr>
          <a:xfrm>
            <a:off x="2276124" y="3793059"/>
            <a:ext cx="1658724" cy="1664968"/>
          </a:xfrm>
          <a:custGeom>
            <a:avLst/>
            <a:gdLst/>
            <a:ahLst/>
            <a:cxnLst/>
            <a:rect l="l" t="t" r="r" b="b"/>
            <a:pathLst>
              <a:path w="1658724" h="1664968">
                <a:moveTo>
                  <a:pt x="0" y="0"/>
                </a:moveTo>
                <a:lnTo>
                  <a:pt x="1658724" y="0"/>
                </a:lnTo>
                <a:lnTo>
                  <a:pt x="1658724" y="1664968"/>
                </a:lnTo>
                <a:lnTo>
                  <a:pt x="0" y="16649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2152625" y="7153419"/>
            <a:ext cx="1905721" cy="1841403"/>
          </a:xfrm>
          <a:custGeom>
            <a:avLst/>
            <a:gdLst/>
            <a:ahLst/>
            <a:cxnLst/>
            <a:rect l="l" t="t" r="r" b="b"/>
            <a:pathLst>
              <a:path w="1905721" h="1841403">
                <a:moveTo>
                  <a:pt x="0" y="0"/>
                </a:moveTo>
                <a:lnTo>
                  <a:pt x="1905721" y="0"/>
                </a:lnTo>
                <a:lnTo>
                  <a:pt x="1905721" y="1841403"/>
                </a:lnTo>
                <a:lnTo>
                  <a:pt x="0" y="1841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p:cNvSpPr txBox="1"/>
          <p:nvPr/>
        </p:nvSpPr>
        <p:spPr>
          <a:xfrm>
            <a:off x="5415702" y="7406865"/>
            <a:ext cx="11207885" cy="1934845"/>
          </a:xfrm>
          <a:prstGeom prst="rect">
            <a:avLst/>
          </a:prstGeom>
        </p:spPr>
        <p:txBody>
          <a:bodyPr lIns="0" tIns="0" rIns="0" bIns="0" rtlCol="0" anchor="t">
            <a:spAutoFit/>
          </a:bodyPr>
          <a:lstStyle/>
          <a:p>
            <a:pPr algn="l">
              <a:lnSpc>
                <a:spcPts val="3079"/>
              </a:lnSpc>
            </a:pPr>
            <a:r>
              <a:rPr lang="en-US" sz="2199">
                <a:solidFill>
                  <a:srgbClr val="5F6F52"/>
                </a:solidFill>
                <a:latin typeface="Gotham"/>
                <a:ea typeface="Gotham"/>
                <a:cs typeface="Gotham"/>
                <a:sym typeface="Gotham"/>
              </a:rPr>
              <a:t>To prove effective, this water filtration system must be able to: </a:t>
            </a:r>
          </a:p>
          <a:p>
            <a:pPr marL="474979" lvl="1" indent="-237490" algn="l">
              <a:lnSpc>
                <a:spcPts val="3079"/>
              </a:lnSpc>
              <a:buFont typeface="Arial"/>
              <a:buChar char="•"/>
            </a:pPr>
            <a:r>
              <a:rPr lang="en-US" sz="2199">
                <a:solidFill>
                  <a:srgbClr val="5F6F52"/>
                </a:solidFill>
                <a:latin typeface="Gotham"/>
                <a:ea typeface="Gotham"/>
                <a:cs typeface="Gotham"/>
                <a:sym typeface="Gotham"/>
              </a:rPr>
              <a:t>Filter out sediment and biological pathogens. </a:t>
            </a:r>
          </a:p>
          <a:p>
            <a:pPr marL="474979" lvl="1" indent="-237490" algn="l">
              <a:lnSpc>
                <a:spcPts val="3079"/>
              </a:lnSpc>
              <a:buFont typeface="Arial"/>
              <a:buChar char="•"/>
            </a:pPr>
            <a:r>
              <a:rPr lang="en-US" sz="2199">
                <a:solidFill>
                  <a:srgbClr val="5F6F52"/>
                </a:solidFill>
                <a:latin typeface="Gotham"/>
                <a:ea typeface="Gotham"/>
                <a:cs typeface="Gotham"/>
                <a:sym typeface="Gotham"/>
              </a:rPr>
              <a:t>Operate on solar power</a:t>
            </a:r>
          </a:p>
          <a:p>
            <a:pPr marL="474979" lvl="1" indent="-237490" algn="l">
              <a:lnSpc>
                <a:spcPts val="3079"/>
              </a:lnSpc>
              <a:buFont typeface="Arial"/>
              <a:buChar char="•"/>
            </a:pPr>
            <a:r>
              <a:rPr lang="en-US" sz="2199">
                <a:solidFill>
                  <a:srgbClr val="5F6F52"/>
                </a:solidFill>
                <a:latin typeface="Gotham"/>
                <a:ea typeface="Gotham"/>
                <a:cs typeface="Gotham"/>
                <a:sym typeface="Gotham"/>
              </a:rPr>
              <a:t>Maintain a safe and consistent flow rate: in the range of 5-40 mL/second</a:t>
            </a:r>
          </a:p>
          <a:p>
            <a:pPr marL="474979" lvl="1" indent="-237490" algn="l">
              <a:lnSpc>
                <a:spcPts val="3079"/>
              </a:lnSpc>
              <a:buFont typeface="Arial"/>
              <a:buChar char="•"/>
            </a:pPr>
            <a:r>
              <a:rPr lang="en-US" sz="2199" b="1">
                <a:solidFill>
                  <a:srgbClr val="5F6F52"/>
                </a:solidFill>
                <a:latin typeface="Gotham Bold"/>
                <a:ea typeface="Gotham Bold"/>
                <a:cs typeface="Gotham Bold"/>
                <a:sym typeface="Gotham Bold"/>
              </a:rPr>
              <a:t>Constraints: </a:t>
            </a:r>
            <a:r>
              <a:rPr lang="en-US" sz="2199">
                <a:solidFill>
                  <a:srgbClr val="5F6F52"/>
                </a:solidFill>
                <a:latin typeface="Gotham"/>
                <a:ea typeface="Gotham"/>
                <a:cs typeface="Gotham"/>
                <a:sym typeface="Gotham"/>
              </a:rPr>
              <a:t>This design is limited by cost, size, and feasablity.</a:t>
            </a:r>
          </a:p>
        </p:txBody>
      </p:sp>
      <p:sp>
        <p:nvSpPr>
          <p:cNvPr id="20" name="TextBox 20"/>
          <p:cNvSpPr txBox="1"/>
          <p:nvPr/>
        </p:nvSpPr>
        <p:spPr>
          <a:xfrm>
            <a:off x="5434752" y="3279630"/>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Needs Statement</a:t>
            </a:r>
          </a:p>
        </p:txBody>
      </p:sp>
      <p:sp>
        <p:nvSpPr>
          <p:cNvPr id="21" name="TextBox 21"/>
          <p:cNvSpPr txBox="1"/>
          <p:nvPr/>
        </p:nvSpPr>
        <p:spPr>
          <a:xfrm>
            <a:off x="5415702" y="6718682"/>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Criteria &amp; Constraints</a:t>
            </a:r>
          </a:p>
        </p:txBody>
      </p:sp>
      <p:sp>
        <p:nvSpPr>
          <p:cNvPr id="22" name="TextBox 22"/>
          <p:cNvSpPr txBox="1"/>
          <p:nvPr/>
        </p:nvSpPr>
        <p:spPr>
          <a:xfrm>
            <a:off x="1562436" y="1560260"/>
            <a:ext cx="15080201" cy="831204"/>
          </a:xfrm>
          <a:prstGeom prst="rect">
            <a:avLst/>
          </a:prstGeom>
        </p:spPr>
        <p:txBody>
          <a:bodyPr lIns="0" tIns="0" rIns="0" bIns="0" rtlCol="0" anchor="t">
            <a:spAutoFit/>
          </a:bodyPr>
          <a:lstStyle/>
          <a:p>
            <a:pPr marL="0" lvl="0" indent="0" algn="l">
              <a:lnSpc>
                <a:spcPts val="6665"/>
              </a:lnSpc>
            </a:pPr>
            <a:r>
              <a:rPr lang="en-US" sz="5508">
                <a:solidFill>
                  <a:srgbClr val="5F6F52"/>
                </a:solidFill>
                <a:latin typeface="Sunborn"/>
                <a:ea typeface="Sunborn"/>
                <a:cs typeface="Sunborn"/>
                <a:sym typeface="Sunborn"/>
              </a:rPr>
              <a:t>Engineering Criteria and Constraints</a:t>
            </a:r>
          </a:p>
        </p:txBody>
      </p:sp>
      <p:sp>
        <p:nvSpPr>
          <p:cNvPr id="23" name="TextBox 23"/>
          <p:cNvSpPr txBox="1"/>
          <p:nvPr/>
        </p:nvSpPr>
        <p:spPr>
          <a:xfrm>
            <a:off x="5434752" y="3827874"/>
            <a:ext cx="11207885" cy="1481455"/>
          </a:xfrm>
          <a:prstGeom prst="rect">
            <a:avLst/>
          </a:prstGeom>
        </p:spPr>
        <p:txBody>
          <a:bodyPr lIns="0" tIns="0" rIns="0" bIns="0" rtlCol="0" anchor="t">
            <a:spAutoFit/>
          </a:bodyPr>
          <a:lstStyle/>
          <a:p>
            <a:pPr algn="l">
              <a:lnSpc>
                <a:spcPts val="3919"/>
              </a:lnSpc>
            </a:pPr>
            <a:r>
              <a:rPr lang="en-US" sz="2799" dirty="0">
                <a:solidFill>
                  <a:srgbClr val="5F6F52"/>
                </a:solidFill>
                <a:latin typeface="Gotham"/>
                <a:ea typeface="Gotham"/>
                <a:cs typeface="Gotham"/>
                <a:sym typeface="Gotham"/>
              </a:rPr>
              <a:t>This design must be able to safely filter water in a large-scale manner, without acquiring energy costs, and provide a water source for multiple people.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927571"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Engineering Design</a:t>
            </a:r>
          </a:p>
        </p:txBody>
      </p:sp>
      <p:sp>
        <p:nvSpPr>
          <p:cNvPr id="4" name="Freeform 4"/>
          <p:cNvSpPr/>
          <p:nvPr/>
        </p:nvSpPr>
        <p:spPr>
          <a:xfrm rot="5400000" flipV="1">
            <a:off x="13190607"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H="1" flipV="1">
            <a:off x="15015609" y="376568"/>
            <a:ext cx="924994" cy="2102259"/>
          </a:xfrm>
          <a:custGeom>
            <a:avLst/>
            <a:gdLst/>
            <a:ahLst/>
            <a:cxnLst/>
            <a:rect l="l" t="t" r="r" b="b"/>
            <a:pathLst>
              <a:path w="924994" h="2102259">
                <a:moveTo>
                  <a:pt x="924994" y="2102259"/>
                </a:moveTo>
                <a:lnTo>
                  <a:pt x="0" y="2102259"/>
                </a:lnTo>
                <a:lnTo>
                  <a:pt x="0" y="0"/>
                </a:lnTo>
                <a:lnTo>
                  <a:pt x="924994" y="0"/>
                </a:lnTo>
                <a:lnTo>
                  <a:pt x="924994"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2967791"/>
            <a:ext cx="16361368" cy="6793976"/>
          </a:xfrm>
          <a:prstGeom prst="rect">
            <a:avLst/>
          </a:prstGeom>
        </p:spPr>
        <p:txBody>
          <a:bodyPr lIns="0" tIns="0" rIns="0" bIns="0" rtlCol="0" anchor="t">
            <a:spAutoFit/>
          </a:bodyPr>
          <a:lstStyle/>
          <a:p>
            <a:pPr algn="l">
              <a:lnSpc>
                <a:spcPts val="4103"/>
              </a:lnSpc>
            </a:pPr>
            <a:r>
              <a:rPr lang="en-US" sz="2931" dirty="0">
                <a:solidFill>
                  <a:srgbClr val="5F6F52"/>
                </a:solidFill>
                <a:latin typeface="Gotham"/>
                <a:ea typeface="Gotham"/>
                <a:cs typeface="Gotham"/>
                <a:sym typeface="Gotham"/>
              </a:rPr>
              <a:t>To design this prototype, research was conducted about different filtration systems, parts of filtration systems, and the requirements for safe water. The goal was to find the perfect balance between safe water and minimal components (to reduce cost).</a:t>
            </a:r>
          </a:p>
          <a:p>
            <a:pPr algn="l">
              <a:lnSpc>
                <a:spcPts val="4103"/>
              </a:lnSpc>
            </a:pPr>
            <a:endParaRPr lang="en-US" sz="2931" dirty="0">
              <a:solidFill>
                <a:srgbClr val="5F6F52"/>
              </a:solidFill>
              <a:latin typeface="Gotham"/>
              <a:ea typeface="Gotham"/>
              <a:cs typeface="Gotham"/>
              <a:sym typeface="Gotham"/>
            </a:endParaRPr>
          </a:p>
          <a:p>
            <a:pPr algn="l">
              <a:lnSpc>
                <a:spcPts val="4103"/>
              </a:lnSpc>
            </a:pPr>
            <a:r>
              <a:rPr lang="en-US" sz="2931" dirty="0">
                <a:solidFill>
                  <a:srgbClr val="5F6F52"/>
                </a:solidFill>
                <a:latin typeface="Gotham"/>
                <a:ea typeface="Gotham"/>
                <a:cs typeface="Gotham"/>
                <a:sym typeface="Gotham"/>
              </a:rPr>
              <a:t>At first, the student wanted to use a UV radiation mechanism to make water safe to drink. However, it was quickly realized that a UV system would be too costly and ineffective to be feasible [10].</a:t>
            </a:r>
          </a:p>
          <a:p>
            <a:pPr algn="l">
              <a:lnSpc>
                <a:spcPts val="4103"/>
              </a:lnSpc>
            </a:pPr>
            <a:endParaRPr lang="en-US" sz="2931" dirty="0">
              <a:solidFill>
                <a:srgbClr val="5F6F52"/>
              </a:solidFill>
              <a:latin typeface="Gotham"/>
              <a:ea typeface="Gotham"/>
              <a:cs typeface="Gotham"/>
              <a:sym typeface="Gotham"/>
            </a:endParaRPr>
          </a:p>
          <a:p>
            <a:pPr marL="0" lvl="0" indent="0" algn="l">
              <a:lnSpc>
                <a:spcPts val="4103"/>
              </a:lnSpc>
              <a:spcBef>
                <a:spcPct val="0"/>
              </a:spcBef>
            </a:pPr>
            <a:r>
              <a:rPr lang="en-US" sz="2931" dirty="0">
                <a:solidFill>
                  <a:srgbClr val="5F6F52"/>
                </a:solidFill>
                <a:latin typeface="Gotham"/>
                <a:ea typeface="Gotham"/>
                <a:cs typeface="Gotham"/>
                <a:sym typeface="Gotham"/>
              </a:rPr>
              <a:t>After more research was conducted about LifeStraw, the multi-filter efficiency they had achieved was taken into consideration. [6]. Applying those principles to the design, the student came up with something that used multiple filters to get water to a level of safe drinking, solving the problem creatively on a large scale. After this breakthrough, components were chosen, materials were bought, and the iteration process was started.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927571"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Engineering Design</a:t>
            </a:r>
          </a:p>
        </p:txBody>
      </p:sp>
      <p:sp>
        <p:nvSpPr>
          <p:cNvPr id="4" name="Freeform 4"/>
          <p:cNvSpPr/>
          <p:nvPr/>
        </p:nvSpPr>
        <p:spPr>
          <a:xfrm rot="5400000" flipV="1">
            <a:off x="13190607"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H="1" flipV="1">
            <a:off x="15015609" y="376568"/>
            <a:ext cx="924994" cy="2102259"/>
          </a:xfrm>
          <a:custGeom>
            <a:avLst/>
            <a:gdLst/>
            <a:ahLst/>
            <a:cxnLst/>
            <a:rect l="l" t="t" r="r" b="b"/>
            <a:pathLst>
              <a:path w="924994" h="2102259">
                <a:moveTo>
                  <a:pt x="924994" y="2102259"/>
                </a:moveTo>
                <a:lnTo>
                  <a:pt x="0" y="2102259"/>
                </a:lnTo>
                <a:lnTo>
                  <a:pt x="0" y="0"/>
                </a:lnTo>
                <a:lnTo>
                  <a:pt x="924994" y="0"/>
                </a:lnTo>
                <a:lnTo>
                  <a:pt x="924994"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3402110"/>
            <a:ext cx="3185280" cy="3167584"/>
          </a:xfrm>
          <a:custGeom>
            <a:avLst/>
            <a:gdLst/>
            <a:ahLst/>
            <a:cxnLst/>
            <a:rect l="l" t="t" r="r" b="b"/>
            <a:pathLst>
              <a:path w="3185280" h="3167584">
                <a:moveTo>
                  <a:pt x="0" y="0"/>
                </a:moveTo>
                <a:lnTo>
                  <a:pt x="3185280" y="0"/>
                </a:lnTo>
                <a:lnTo>
                  <a:pt x="3185280" y="3167583"/>
                </a:lnTo>
                <a:lnTo>
                  <a:pt x="0" y="3167583"/>
                </a:lnTo>
                <a:lnTo>
                  <a:pt x="0" y="0"/>
                </a:lnTo>
                <a:close/>
              </a:path>
            </a:pathLst>
          </a:custGeom>
          <a:blipFill>
            <a:blip r:embed="rId4"/>
            <a:stretch>
              <a:fillRect/>
            </a:stretch>
          </a:blipFill>
        </p:spPr>
        <p:txBody>
          <a:bodyPr/>
          <a:lstStyle/>
          <a:p>
            <a:endParaRPr lang="en-US"/>
          </a:p>
        </p:txBody>
      </p:sp>
      <p:sp>
        <p:nvSpPr>
          <p:cNvPr id="7" name="Freeform 7"/>
          <p:cNvSpPr/>
          <p:nvPr/>
        </p:nvSpPr>
        <p:spPr>
          <a:xfrm>
            <a:off x="7868390" y="6668380"/>
            <a:ext cx="4207105" cy="2754017"/>
          </a:xfrm>
          <a:custGeom>
            <a:avLst/>
            <a:gdLst/>
            <a:ahLst/>
            <a:cxnLst/>
            <a:rect l="l" t="t" r="r" b="b"/>
            <a:pathLst>
              <a:path w="4207105" h="2754017">
                <a:moveTo>
                  <a:pt x="0" y="0"/>
                </a:moveTo>
                <a:lnTo>
                  <a:pt x="4207105" y="0"/>
                </a:lnTo>
                <a:lnTo>
                  <a:pt x="4207105" y="2754017"/>
                </a:lnTo>
                <a:lnTo>
                  <a:pt x="0" y="2754017"/>
                </a:lnTo>
                <a:lnTo>
                  <a:pt x="0" y="0"/>
                </a:lnTo>
                <a:close/>
              </a:path>
            </a:pathLst>
          </a:custGeom>
          <a:blipFill>
            <a:blip r:embed="rId5"/>
            <a:stretch>
              <a:fillRect l="-47821" t="-51770" r="-10166" b="-63156"/>
            </a:stretch>
          </a:blipFill>
        </p:spPr>
        <p:txBody>
          <a:bodyPr/>
          <a:lstStyle/>
          <a:p>
            <a:endParaRPr lang="en-US"/>
          </a:p>
        </p:txBody>
      </p:sp>
      <p:sp>
        <p:nvSpPr>
          <p:cNvPr id="8" name="Freeform 8"/>
          <p:cNvSpPr/>
          <p:nvPr/>
        </p:nvSpPr>
        <p:spPr>
          <a:xfrm>
            <a:off x="1028700" y="6677905"/>
            <a:ext cx="3185280" cy="3266262"/>
          </a:xfrm>
          <a:custGeom>
            <a:avLst/>
            <a:gdLst/>
            <a:ahLst/>
            <a:cxnLst/>
            <a:rect l="l" t="t" r="r" b="b"/>
            <a:pathLst>
              <a:path w="3185280" h="3266262">
                <a:moveTo>
                  <a:pt x="0" y="0"/>
                </a:moveTo>
                <a:lnTo>
                  <a:pt x="3185280" y="0"/>
                </a:lnTo>
                <a:lnTo>
                  <a:pt x="3185280" y="3266262"/>
                </a:lnTo>
                <a:lnTo>
                  <a:pt x="0" y="3266262"/>
                </a:lnTo>
                <a:lnTo>
                  <a:pt x="0" y="0"/>
                </a:lnTo>
                <a:close/>
              </a:path>
            </a:pathLst>
          </a:custGeom>
          <a:blipFill>
            <a:blip r:embed="rId6"/>
            <a:stretch>
              <a:fillRect t="-7495" b="-22532"/>
            </a:stretch>
          </a:blipFill>
        </p:spPr>
        <p:txBody>
          <a:bodyPr/>
          <a:lstStyle/>
          <a:p>
            <a:endParaRPr lang="en-US"/>
          </a:p>
        </p:txBody>
      </p:sp>
      <p:sp>
        <p:nvSpPr>
          <p:cNvPr id="9" name="Freeform 9"/>
          <p:cNvSpPr/>
          <p:nvPr/>
        </p:nvSpPr>
        <p:spPr>
          <a:xfrm>
            <a:off x="4379913" y="5451655"/>
            <a:ext cx="2419445" cy="2114464"/>
          </a:xfrm>
          <a:custGeom>
            <a:avLst/>
            <a:gdLst/>
            <a:ahLst/>
            <a:cxnLst/>
            <a:rect l="l" t="t" r="r" b="b"/>
            <a:pathLst>
              <a:path w="2419445" h="2114464">
                <a:moveTo>
                  <a:pt x="0" y="0"/>
                </a:moveTo>
                <a:lnTo>
                  <a:pt x="2419445" y="0"/>
                </a:lnTo>
                <a:lnTo>
                  <a:pt x="2419445" y="2114464"/>
                </a:lnTo>
                <a:lnTo>
                  <a:pt x="0" y="2114464"/>
                </a:lnTo>
                <a:lnTo>
                  <a:pt x="0" y="0"/>
                </a:lnTo>
                <a:close/>
              </a:path>
            </a:pathLst>
          </a:custGeom>
          <a:blipFill>
            <a:blip r:embed="rId7"/>
            <a:stretch>
              <a:fillRect l="-19515" t="-86034" r="-119515" b="-178642"/>
            </a:stretch>
          </a:blipFill>
        </p:spPr>
        <p:txBody>
          <a:bodyPr/>
          <a:lstStyle/>
          <a:p>
            <a:endParaRPr lang="en-US"/>
          </a:p>
        </p:txBody>
      </p:sp>
      <p:sp>
        <p:nvSpPr>
          <p:cNvPr id="10" name="TextBox 10"/>
          <p:cNvSpPr txBox="1"/>
          <p:nvPr/>
        </p:nvSpPr>
        <p:spPr>
          <a:xfrm>
            <a:off x="1668203" y="2448034"/>
            <a:ext cx="4919034" cy="845024"/>
          </a:xfrm>
          <a:prstGeom prst="rect">
            <a:avLst/>
          </a:prstGeom>
        </p:spPr>
        <p:txBody>
          <a:bodyPr lIns="0" tIns="0" rIns="0" bIns="0" rtlCol="0" anchor="t">
            <a:spAutoFit/>
          </a:bodyPr>
          <a:lstStyle/>
          <a:p>
            <a:pPr marL="0" lvl="0" indent="0" algn="l">
              <a:lnSpc>
                <a:spcPts val="3361"/>
              </a:lnSpc>
            </a:pPr>
            <a:r>
              <a:rPr lang="en-US" sz="2778">
                <a:solidFill>
                  <a:srgbClr val="5F6F52"/>
                </a:solidFill>
                <a:latin typeface="Sunborn"/>
                <a:ea typeface="Sunborn"/>
                <a:cs typeface="Sunborn"/>
                <a:sym typeface="Sunborn"/>
              </a:rPr>
              <a:t>Preliminary Sketches and Mockups</a:t>
            </a:r>
          </a:p>
        </p:txBody>
      </p:sp>
      <p:sp>
        <p:nvSpPr>
          <p:cNvPr id="11" name="TextBox 11"/>
          <p:cNvSpPr txBox="1"/>
          <p:nvPr/>
        </p:nvSpPr>
        <p:spPr>
          <a:xfrm>
            <a:off x="8308659" y="2870546"/>
            <a:ext cx="3336728" cy="420748"/>
          </a:xfrm>
          <a:prstGeom prst="rect">
            <a:avLst/>
          </a:prstGeom>
        </p:spPr>
        <p:txBody>
          <a:bodyPr lIns="0" tIns="0" rIns="0" bIns="0" rtlCol="0" anchor="t">
            <a:spAutoFit/>
          </a:bodyPr>
          <a:lstStyle/>
          <a:p>
            <a:pPr marL="0" lvl="0" indent="0" algn="l">
              <a:lnSpc>
                <a:spcPts val="3361"/>
              </a:lnSpc>
            </a:pPr>
            <a:r>
              <a:rPr lang="en-US" sz="2778">
                <a:solidFill>
                  <a:srgbClr val="5F6F52"/>
                </a:solidFill>
                <a:latin typeface="Sunborn"/>
                <a:ea typeface="Sunborn"/>
                <a:cs typeface="Sunborn"/>
                <a:sym typeface="Sunborn"/>
              </a:rPr>
              <a:t>Key components</a:t>
            </a:r>
          </a:p>
        </p:txBody>
      </p:sp>
      <p:sp>
        <p:nvSpPr>
          <p:cNvPr id="12" name="TextBox 12"/>
          <p:cNvSpPr txBox="1"/>
          <p:nvPr/>
        </p:nvSpPr>
        <p:spPr>
          <a:xfrm>
            <a:off x="13932097" y="2870546"/>
            <a:ext cx="3336728" cy="420748"/>
          </a:xfrm>
          <a:prstGeom prst="rect">
            <a:avLst/>
          </a:prstGeom>
        </p:spPr>
        <p:txBody>
          <a:bodyPr lIns="0" tIns="0" rIns="0" bIns="0" rtlCol="0" anchor="t">
            <a:spAutoFit/>
          </a:bodyPr>
          <a:lstStyle/>
          <a:p>
            <a:pPr marL="0" lvl="0" indent="0" algn="l">
              <a:lnSpc>
                <a:spcPts val="3361"/>
              </a:lnSpc>
            </a:pPr>
            <a:r>
              <a:rPr lang="en-US" sz="2778">
                <a:solidFill>
                  <a:srgbClr val="5F6F52"/>
                </a:solidFill>
                <a:latin typeface="Sunborn"/>
                <a:ea typeface="Sunborn"/>
                <a:cs typeface="Sunborn"/>
                <a:sym typeface="Sunborn"/>
              </a:rPr>
              <a:t>Wiring Plan</a:t>
            </a:r>
          </a:p>
        </p:txBody>
      </p:sp>
      <p:sp>
        <p:nvSpPr>
          <p:cNvPr id="13" name="TextBox 13"/>
          <p:cNvSpPr txBox="1"/>
          <p:nvPr/>
        </p:nvSpPr>
        <p:spPr>
          <a:xfrm>
            <a:off x="13591112" y="6257157"/>
            <a:ext cx="3336728" cy="420748"/>
          </a:xfrm>
          <a:prstGeom prst="rect">
            <a:avLst/>
          </a:prstGeom>
        </p:spPr>
        <p:txBody>
          <a:bodyPr lIns="0" tIns="0" rIns="0" bIns="0" rtlCol="0" anchor="t">
            <a:spAutoFit/>
          </a:bodyPr>
          <a:lstStyle/>
          <a:p>
            <a:pPr marL="0" lvl="0" indent="0" algn="l">
              <a:lnSpc>
                <a:spcPts val="3361"/>
              </a:lnSpc>
            </a:pPr>
            <a:r>
              <a:rPr lang="en-US" sz="2778">
                <a:solidFill>
                  <a:srgbClr val="5F6F52"/>
                </a:solidFill>
                <a:latin typeface="Sunborn"/>
                <a:ea typeface="Sunborn"/>
                <a:cs typeface="Sunborn"/>
                <a:sym typeface="Sunborn"/>
              </a:rPr>
              <a:t>Filtration Plan</a:t>
            </a:r>
          </a:p>
        </p:txBody>
      </p:sp>
      <p:sp>
        <p:nvSpPr>
          <p:cNvPr id="14" name="TextBox 14"/>
          <p:cNvSpPr txBox="1"/>
          <p:nvPr/>
        </p:nvSpPr>
        <p:spPr>
          <a:xfrm>
            <a:off x="14456290" y="3322860"/>
            <a:ext cx="1021816" cy="349250"/>
          </a:xfrm>
          <a:prstGeom prst="rect">
            <a:avLst/>
          </a:prstGeom>
        </p:spPr>
        <p:txBody>
          <a:bodyPr lIns="0" tIns="0" rIns="0" bIns="0" rtlCol="0" anchor="t">
            <a:spAutoFit/>
          </a:bodyPr>
          <a:lstStyle/>
          <a:p>
            <a:pPr marL="0" lvl="0" indent="0" algn="l">
              <a:lnSpc>
                <a:spcPts val="2800"/>
              </a:lnSpc>
              <a:spcBef>
                <a:spcPct val="0"/>
              </a:spcBef>
            </a:pPr>
            <a:r>
              <a:rPr lang="en-US" sz="2000">
                <a:solidFill>
                  <a:srgbClr val="5F6F52"/>
                </a:solidFill>
                <a:latin typeface="Gotham"/>
                <a:ea typeface="Gotham"/>
                <a:cs typeface="Gotham"/>
                <a:sym typeface="Gotham"/>
              </a:rPr>
              <a:t>Battery</a:t>
            </a:r>
          </a:p>
        </p:txBody>
      </p:sp>
      <p:sp>
        <p:nvSpPr>
          <p:cNvPr id="15" name="Freeform 15"/>
          <p:cNvSpPr/>
          <p:nvPr/>
        </p:nvSpPr>
        <p:spPr>
          <a:xfrm>
            <a:off x="7868390" y="3291294"/>
            <a:ext cx="4165169" cy="3217593"/>
          </a:xfrm>
          <a:custGeom>
            <a:avLst/>
            <a:gdLst/>
            <a:ahLst/>
            <a:cxnLst/>
            <a:rect l="l" t="t" r="r" b="b"/>
            <a:pathLst>
              <a:path w="4165169" h="3217593">
                <a:moveTo>
                  <a:pt x="0" y="0"/>
                </a:moveTo>
                <a:lnTo>
                  <a:pt x="4165169" y="0"/>
                </a:lnTo>
                <a:lnTo>
                  <a:pt x="4165169" y="3217593"/>
                </a:lnTo>
                <a:lnTo>
                  <a:pt x="0" y="3217593"/>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4182907" y="5619047"/>
            <a:ext cx="2411625" cy="349250"/>
          </a:xfrm>
          <a:prstGeom prst="rect">
            <a:avLst/>
          </a:prstGeom>
        </p:spPr>
        <p:txBody>
          <a:bodyPr lIns="0" tIns="0" rIns="0" bIns="0" rtlCol="0" anchor="t">
            <a:spAutoFit/>
          </a:bodyPr>
          <a:lstStyle/>
          <a:p>
            <a:pPr marL="0" lvl="0" indent="0" algn="l">
              <a:lnSpc>
                <a:spcPts val="2800"/>
              </a:lnSpc>
              <a:spcBef>
                <a:spcPct val="0"/>
              </a:spcBef>
            </a:pPr>
            <a:r>
              <a:rPr lang="en-US" sz="2000">
                <a:solidFill>
                  <a:srgbClr val="5F6F52"/>
                </a:solidFill>
                <a:latin typeface="Gotham"/>
                <a:ea typeface="Gotham"/>
                <a:cs typeface="Gotham"/>
                <a:sym typeface="Gotham"/>
              </a:rPr>
              <a:t>Solar Panels</a:t>
            </a:r>
          </a:p>
        </p:txBody>
      </p:sp>
      <p:sp>
        <p:nvSpPr>
          <p:cNvPr id="17" name="TextBox 17"/>
          <p:cNvSpPr txBox="1"/>
          <p:nvPr/>
        </p:nvSpPr>
        <p:spPr>
          <a:xfrm>
            <a:off x="12292608" y="4480478"/>
            <a:ext cx="2411625" cy="349250"/>
          </a:xfrm>
          <a:prstGeom prst="rect">
            <a:avLst/>
          </a:prstGeom>
        </p:spPr>
        <p:txBody>
          <a:bodyPr lIns="0" tIns="0" rIns="0" bIns="0" rtlCol="0" anchor="t">
            <a:spAutoFit/>
          </a:bodyPr>
          <a:lstStyle/>
          <a:p>
            <a:pPr marL="0" lvl="0" indent="0" algn="l">
              <a:lnSpc>
                <a:spcPts val="2800"/>
              </a:lnSpc>
              <a:spcBef>
                <a:spcPct val="0"/>
              </a:spcBef>
            </a:pPr>
            <a:r>
              <a:rPr lang="en-US" sz="2000">
                <a:solidFill>
                  <a:srgbClr val="5F6F52"/>
                </a:solidFill>
                <a:latin typeface="Gotham"/>
                <a:ea typeface="Gotham"/>
                <a:cs typeface="Gotham"/>
                <a:sym typeface="Gotham"/>
              </a:rPr>
              <a:t>Charge Controller</a:t>
            </a:r>
          </a:p>
        </p:txBody>
      </p:sp>
      <p:sp>
        <p:nvSpPr>
          <p:cNvPr id="18" name="TextBox 18"/>
          <p:cNvSpPr txBox="1"/>
          <p:nvPr/>
        </p:nvSpPr>
        <p:spPr>
          <a:xfrm>
            <a:off x="15478106" y="4367435"/>
            <a:ext cx="2411625" cy="349250"/>
          </a:xfrm>
          <a:prstGeom prst="rect">
            <a:avLst/>
          </a:prstGeom>
        </p:spPr>
        <p:txBody>
          <a:bodyPr lIns="0" tIns="0" rIns="0" bIns="0" rtlCol="0" anchor="t">
            <a:spAutoFit/>
          </a:bodyPr>
          <a:lstStyle/>
          <a:p>
            <a:pPr marL="0" lvl="0" indent="0" algn="l">
              <a:lnSpc>
                <a:spcPts val="2800"/>
              </a:lnSpc>
              <a:spcBef>
                <a:spcPct val="0"/>
              </a:spcBef>
            </a:pPr>
            <a:r>
              <a:rPr lang="en-US" sz="2000">
                <a:solidFill>
                  <a:srgbClr val="5F6F52"/>
                </a:solidFill>
                <a:latin typeface="Gotham"/>
                <a:ea typeface="Gotham"/>
                <a:cs typeface="Gotham"/>
                <a:sym typeface="Gotham"/>
              </a:rPr>
              <a:t>Diaphragm Pump</a:t>
            </a:r>
          </a:p>
        </p:txBody>
      </p:sp>
      <p:sp>
        <p:nvSpPr>
          <p:cNvPr id="19" name="AutoShape 19"/>
          <p:cNvSpPr/>
          <p:nvPr/>
        </p:nvSpPr>
        <p:spPr>
          <a:xfrm>
            <a:off x="13498420" y="4829728"/>
            <a:ext cx="1427826" cy="836943"/>
          </a:xfrm>
          <a:prstGeom prst="line">
            <a:avLst/>
          </a:prstGeom>
          <a:ln w="38100" cap="flat">
            <a:solidFill>
              <a:srgbClr val="5F6F52"/>
            </a:solidFill>
            <a:prstDash val="solid"/>
            <a:headEnd type="arrow" w="med" len="sm"/>
            <a:tailEnd type="arrow" w="med" len="sm"/>
          </a:ln>
        </p:spPr>
        <p:txBody>
          <a:bodyPr/>
          <a:lstStyle/>
          <a:p>
            <a:endParaRPr lang="en-US"/>
          </a:p>
        </p:txBody>
      </p:sp>
      <p:sp>
        <p:nvSpPr>
          <p:cNvPr id="20" name="AutoShape 20"/>
          <p:cNvSpPr/>
          <p:nvPr/>
        </p:nvSpPr>
        <p:spPr>
          <a:xfrm flipV="1">
            <a:off x="13498420" y="3672110"/>
            <a:ext cx="1158838" cy="855993"/>
          </a:xfrm>
          <a:prstGeom prst="line">
            <a:avLst/>
          </a:prstGeom>
          <a:ln w="38100" cap="flat">
            <a:solidFill>
              <a:srgbClr val="5F6F52"/>
            </a:solidFill>
            <a:prstDash val="solid"/>
            <a:headEnd type="arrow" w="med" len="sm"/>
            <a:tailEnd type="arrow" w="med" len="sm"/>
          </a:ln>
        </p:spPr>
        <p:txBody>
          <a:bodyPr/>
          <a:lstStyle/>
          <a:p>
            <a:endParaRPr lang="en-US"/>
          </a:p>
        </p:txBody>
      </p:sp>
      <p:sp>
        <p:nvSpPr>
          <p:cNvPr id="21" name="AutoShape 21"/>
          <p:cNvSpPr/>
          <p:nvPr/>
        </p:nvSpPr>
        <p:spPr>
          <a:xfrm>
            <a:off x="15231557" y="3672110"/>
            <a:ext cx="1452361" cy="742950"/>
          </a:xfrm>
          <a:prstGeom prst="line">
            <a:avLst/>
          </a:prstGeom>
          <a:ln w="38100" cap="flat">
            <a:solidFill>
              <a:srgbClr val="5F6F52"/>
            </a:solidFill>
            <a:prstDash val="solid"/>
            <a:headEnd type="arrow" w="med" len="sm"/>
            <a:tailEnd type="arrow" w="med" len="sm"/>
          </a:ln>
        </p:spPr>
        <p:txBody>
          <a:bodyPr/>
          <a:lstStyle/>
          <a:p>
            <a:endParaRPr lang="en-US"/>
          </a:p>
        </p:txBody>
      </p:sp>
      <p:sp>
        <p:nvSpPr>
          <p:cNvPr id="22" name="TextBox 22"/>
          <p:cNvSpPr txBox="1"/>
          <p:nvPr/>
        </p:nvSpPr>
        <p:spPr>
          <a:xfrm>
            <a:off x="14026821" y="6725530"/>
            <a:ext cx="2446259"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5F6F52"/>
                </a:solidFill>
                <a:latin typeface="Gotham"/>
                <a:ea typeface="Gotham"/>
                <a:cs typeface="Gotham"/>
                <a:sym typeface="Gotham"/>
              </a:rPr>
              <a:t>Source Water</a:t>
            </a:r>
          </a:p>
        </p:txBody>
      </p:sp>
      <p:sp>
        <p:nvSpPr>
          <p:cNvPr id="23" name="TextBox 23"/>
          <p:cNvSpPr txBox="1"/>
          <p:nvPr/>
        </p:nvSpPr>
        <p:spPr>
          <a:xfrm>
            <a:off x="14036346" y="7284915"/>
            <a:ext cx="2446259"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5F6F52"/>
                </a:solidFill>
                <a:latin typeface="Gotham"/>
                <a:ea typeface="Gotham"/>
                <a:cs typeface="Gotham"/>
                <a:sym typeface="Gotham"/>
              </a:rPr>
              <a:t>Diaphragm Pump</a:t>
            </a:r>
          </a:p>
        </p:txBody>
      </p:sp>
      <p:sp>
        <p:nvSpPr>
          <p:cNvPr id="24" name="TextBox 24"/>
          <p:cNvSpPr txBox="1"/>
          <p:nvPr/>
        </p:nvSpPr>
        <p:spPr>
          <a:xfrm>
            <a:off x="13629267" y="7919915"/>
            <a:ext cx="3298572"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5F6F52"/>
                </a:solidFill>
                <a:latin typeface="Gotham"/>
                <a:ea typeface="Gotham"/>
                <a:cs typeface="Gotham"/>
                <a:sym typeface="Gotham"/>
              </a:rPr>
              <a:t>Sediment/Carbon Filter</a:t>
            </a:r>
          </a:p>
        </p:txBody>
      </p:sp>
      <p:sp>
        <p:nvSpPr>
          <p:cNvPr id="25" name="TextBox 25"/>
          <p:cNvSpPr txBox="1"/>
          <p:nvPr/>
        </p:nvSpPr>
        <p:spPr>
          <a:xfrm>
            <a:off x="14082581" y="8660807"/>
            <a:ext cx="2297952"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5F6F52"/>
                </a:solidFill>
                <a:latin typeface="Gotham"/>
                <a:ea typeface="Gotham"/>
                <a:cs typeface="Gotham"/>
                <a:sym typeface="Gotham"/>
              </a:rPr>
              <a:t>0.1 Micron Filter</a:t>
            </a:r>
          </a:p>
        </p:txBody>
      </p:sp>
      <p:sp>
        <p:nvSpPr>
          <p:cNvPr id="26" name="TextBox 26"/>
          <p:cNvSpPr txBox="1"/>
          <p:nvPr/>
        </p:nvSpPr>
        <p:spPr>
          <a:xfrm>
            <a:off x="14082581" y="9343432"/>
            <a:ext cx="2297952" cy="3492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5F6F52"/>
                </a:solidFill>
                <a:latin typeface="Gotham"/>
                <a:ea typeface="Gotham"/>
                <a:cs typeface="Gotham"/>
                <a:sym typeface="Gotham"/>
              </a:rPr>
              <a:t>Clean Water</a:t>
            </a:r>
          </a:p>
        </p:txBody>
      </p:sp>
      <p:sp>
        <p:nvSpPr>
          <p:cNvPr id="27" name="AutoShape 27"/>
          <p:cNvSpPr/>
          <p:nvPr/>
        </p:nvSpPr>
        <p:spPr>
          <a:xfrm>
            <a:off x="15249951" y="7074780"/>
            <a:ext cx="9525" cy="257761"/>
          </a:xfrm>
          <a:prstGeom prst="line">
            <a:avLst/>
          </a:prstGeom>
          <a:ln w="38100" cap="flat">
            <a:solidFill>
              <a:srgbClr val="5F6F52"/>
            </a:solidFill>
            <a:prstDash val="solid"/>
            <a:headEnd type="none" w="sm" len="sm"/>
            <a:tailEnd type="arrow" w="med" len="sm"/>
          </a:ln>
        </p:spPr>
        <p:txBody>
          <a:bodyPr/>
          <a:lstStyle/>
          <a:p>
            <a:endParaRPr lang="en-US"/>
          </a:p>
        </p:txBody>
      </p:sp>
      <p:sp>
        <p:nvSpPr>
          <p:cNvPr id="28" name="AutoShape 28"/>
          <p:cNvSpPr/>
          <p:nvPr/>
        </p:nvSpPr>
        <p:spPr>
          <a:xfrm>
            <a:off x="15254713" y="7671972"/>
            <a:ext cx="9525" cy="257761"/>
          </a:xfrm>
          <a:prstGeom prst="line">
            <a:avLst/>
          </a:prstGeom>
          <a:ln w="38100" cap="flat">
            <a:solidFill>
              <a:srgbClr val="5F6F52"/>
            </a:solidFill>
            <a:prstDash val="solid"/>
            <a:headEnd type="none" w="sm" len="sm"/>
            <a:tailEnd type="arrow" w="med" len="sm"/>
          </a:ln>
        </p:spPr>
        <p:txBody>
          <a:bodyPr/>
          <a:lstStyle/>
          <a:p>
            <a:endParaRPr lang="en-US"/>
          </a:p>
        </p:txBody>
      </p:sp>
      <p:sp>
        <p:nvSpPr>
          <p:cNvPr id="29" name="AutoShape 29"/>
          <p:cNvSpPr/>
          <p:nvPr/>
        </p:nvSpPr>
        <p:spPr>
          <a:xfrm>
            <a:off x="15259476" y="8311739"/>
            <a:ext cx="9525" cy="257761"/>
          </a:xfrm>
          <a:prstGeom prst="line">
            <a:avLst/>
          </a:prstGeom>
          <a:ln w="38100" cap="flat">
            <a:solidFill>
              <a:srgbClr val="5F6F52"/>
            </a:solidFill>
            <a:prstDash val="solid"/>
            <a:headEnd type="none" w="sm" len="sm"/>
            <a:tailEnd type="arrow" w="med" len="sm"/>
          </a:ln>
        </p:spPr>
        <p:txBody>
          <a:bodyPr/>
          <a:lstStyle/>
          <a:p>
            <a:endParaRPr lang="en-US"/>
          </a:p>
        </p:txBody>
      </p:sp>
      <p:sp>
        <p:nvSpPr>
          <p:cNvPr id="30" name="AutoShape 30"/>
          <p:cNvSpPr/>
          <p:nvPr/>
        </p:nvSpPr>
        <p:spPr>
          <a:xfrm>
            <a:off x="15273791" y="9071677"/>
            <a:ext cx="9525" cy="257761"/>
          </a:xfrm>
          <a:prstGeom prst="line">
            <a:avLst/>
          </a:prstGeom>
          <a:ln w="38100" cap="flat">
            <a:solidFill>
              <a:srgbClr val="5F6F52"/>
            </a:solidFill>
            <a:prstDash val="solid"/>
            <a:headEnd type="none" w="sm" len="sm"/>
            <a:tailEnd type="arrow" w="med" len="sm"/>
          </a:ln>
        </p:spPr>
        <p:txBody>
          <a:bodyPr/>
          <a:lstStyle/>
          <a:p>
            <a:endParaRPr lang="en-US"/>
          </a:p>
        </p:txBody>
      </p:sp>
      <p:sp>
        <p:nvSpPr>
          <p:cNvPr id="31" name="TextBox 31"/>
          <p:cNvSpPr txBox="1"/>
          <p:nvPr/>
        </p:nvSpPr>
        <p:spPr>
          <a:xfrm>
            <a:off x="8017843" y="6904917"/>
            <a:ext cx="1126157" cy="157589"/>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Source Water</a:t>
            </a:r>
          </a:p>
        </p:txBody>
      </p:sp>
      <p:sp>
        <p:nvSpPr>
          <p:cNvPr id="32" name="TextBox 32"/>
          <p:cNvSpPr txBox="1"/>
          <p:nvPr/>
        </p:nvSpPr>
        <p:spPr>
          <a:xfrm>
            <a:off x="9977023" y="6823796"/>
            <a:ext cx="1126157" cy="319514"/>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Sediment/Carbon Filter</a:t>
            </a:r>
          </a:p>
        </p:txBody>
      </p:sp>
      <p:sp>
        <p:nvSpPr>
          <p:cNvPr id="33" name="TextBox 33"/>
          <p:cNvSpPr txBox="1"/>
          <p:nvPr/>
        </p:nvSpPr>
        <p:spPr>
          <a:xfrm>
            <a:off x="10605381" y="8239319"/>
            <a:ext cx="1126157" cy="157589"/>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0.1 Micron Filter</a:t>
            </a:r>
          </a:p>
        </p:txBody>
      </p:sp>
      <p:sp>
        <p:nvSpPr>
          <p:cNvPr id="34" name="TextBox 34"/>
          <p:cNvSpPr txBox="1"/>
          <p:nvPr/>
        </p:nvSpPr>
        <p:spPr>
          <a:xfrm>
            <a:off x="10159302" y="6099251"/>
            <a:ext cx="1126157" cy="157589"/>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Battery</a:t>
            </a:r>
          </a:p>
        </p:txBody>
      </p:sp>
      <p:sp>
        <p:nvSpPr>
          <p:cNvPr id="35" name="TextBox 35"/>
          <p:cNvSpPr txBox="1"/>
          <p:nvPr/>
        </p:nvSpPr>
        <p:spPr>
          <a:xfrm>
            <a:off x="8308659" y="6238107"/>
            <a:ext cx="1126157" cy="157589"/>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Diaphragm Pump</a:t>
            </a:r>
          </a:p>
        </p:txBody>
      </p:sp>
      <p:sp>
        <p:nvSpPr>
          <p:cNvPr id="36" name="TextBox 36"/>
          <p:cNvSpPr txBox="1"/>
          <p:nvPr/>
        </p:nvSpPr>
        <p:spPr>
          <a:xfrm>
            <a:off x="11168459" y="5124450"/>
            <a:ext cx="865100" cy="319514"/>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Charge Controller</a:t>
            </a:r>
          </a:p>
        </p:txBody>
      </p:sp>
      <p:sp>
        <p:nvSpPr>
          <p:cNvPr id="37" name="TextBox 37"/>
          <p:cNvSpPr txBox="1"/>
          <p:nvPr/>
        </p:nvSpPr>
        <p:spPr>
          <a:xfrm>
            <a:off x="8569716" y="3958044"/>
            <a:ext cx="865100" cy="157589"/>
          </a:xfrm>
          <a:prstGeom prst="rect">
            <a:avLst/>
          </a:prstGeom>
        </p:spPr>
        <p:txBody>
          <a:bodyPr lIns="0" tIns="0" rIns="0" bIns="0" rtlCol="0" anchor="t">
            <a:spAutoFit/>
          </a:bodyPr>
          <a:lstStyle/>
          <a:p>
            <a:pPr marL="0" lvl="0" indent="0" algn="ctr">
              <a:lnSpc>
                <a:spcPts val="1289"/>
              </a:lnSpc>
              <a:spcBef>
                <a:spcPct val="0"/>
              </a:spcBef>
            </a:pPr>
            <a:r>
              <a:rPr lang="en-US" sz="920" b="1">
                <a:solidFill>
                  <a:srgbClr val="5F6F52"/>
                </a:solidFill>
                <a:latin typeface="Gotham Bold"/>
                <a:ea typeface="Gotham Bold"/>
                <a:cs typeface="Gotham Bold"/>
                <a:sym typeface="Gotham Bold"/>
              </a:rPr>
              <a:t>Solar Panel</a:t>
            </a:r>
          </a:p>
        </p:txBody>
      </p:sp>
      <p:sp>
        <p:nvSpPr>
          <p:cNvPr id="38" name="TextBox 38"/>
          <p:cNvSpPr txBox="1"/>
          <p:nvPr/>
        </p:nvSpPr>
        <p:spPr>
          <a:xfrm>
            <a:off x="1066800" y="9906067"/>
            <a:ext cx="6210112" cy="273777"/>
          </a:xfrm>
          <a:prstGeom prst="rect">
            <a:avLst/>
          </a:prstGeom>
        </p:spPr>
        <p:txBody>
          <a:bodyPr lIns="0" tIns="0" rIns="0" bIns="0" rtlCol="0" anchor="t">
            <a:spAutoFit/>
          </a:bodyPr>
          <a:lstStyle/>
          <a:p>
            <a:pPr algn="l">
              <a:lnSpc>
                <a:spcPts val="2234"/>
              </a:lnSpc>
            </a:pPr>
            <a:r>
              <a:rPr lang="en-US" sz="1596" i="1" dirty="0">
                <a:solidFill>
                  <a:srgbClr val="5F6F52"/>
                </a:solidFill>
                <a:latin typeface="Gotham Italics"/>
                <a:ea typeface="Gotham Italics"/>
                <a:cs typeface="Gotham Italics"/>
                <a:sym typeface="Gotham Italics"/>
              </a:rPr>
              <a:t>Photos and drawings by Diya </a:t>
            </a:r>
            <a:r>
              <a:rPr lang="en-US" sz="1596" i="1" dirty="0" err="1">
                <a:solidFill>
                  <a:srgbClr val="5F6F52"/>
                </a:solidFill>
                <a:latin typeface="Gotham Italics"/>
                <a:ea typeface="Gotham Italics"/>
                <a:cs typeface="Gotham Italics"/>
                <a:sym typeface="Gotham Italics"/>
              </a:rPr>
              <a:t>Panthulu</a:t>
            </a:r>
            <a:endParaRPr lang="en-US" sz="1596" i="1" dirty="0">
              <a:solidFill>
                <a:srgbClr val="5F6F52"/>
              </a:solidFill>
              <a:latin typeface="Gotham Italics"/>
              <a:ea typeface="Gotham Italics"/>
              <a:cs typeface="Gotham Italics"/>
              <a:sym typeface="Gotham Italics"/>
            </a:endParaRPr>
          </a:p>
        </p:txBody>
      </p:sp>
      <p:sp>
        <p:nvSpPr>
          <p:cNvPr id="39" name="TextBox 39"/>
          <p:cNvSpPr txBox="1"/>
          <p:nvPr/>
        </p:nvSpPr>
        <p:spPr>
          <a:xfrm>
            <a:off x="7868390" y="9418905"/>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Screenshots taken by Diya Panthulu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rot="5400000" flipV="1">
            <a:off x="16927571"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Engineering Design</a:t>
            </a:r>
          </a:p>
        </p:txBody>
      </p:sp>
      <p:sp>
        <p:nvSpPr>
          <p:cNvPr id="4" name="Freeform 4"/>
          <p:cNvSpPr/>
          <p:nvPr/>
        </p:nvSpPr>
        <p:spPr>
          <a:xfrm rot="5400000" flipV="1">
            <a:off x="13190607" y="376568"/>
            <a:ext cx="924994" cy="2102259"/>
          </a:xfrm>
          <a:custGeom>
            <a:avLst/>
            <a:gdLst/>
            <a:ahLst/>
            <a:cxnLst/>
            <a:rect l="l" t="t" r="r" b="b"/>
            <a:pathLst>
              <a:path w="924994" h="2102259">
                <a:moveTo>
                  <a:pt x="0" y="2102259"/>
                </a:moveTo>
                <a:lnTo>
                  <a:pt x="924994" y="2102259"/>
                </a:lnTo>
                <a:lnTo>
                  <a:pt x="924994" y="0"/>
                </a:lnTo>
                <a:lnTo>
                  <a:pt x="0" y="0"/>
                </a:lnTo>
                <a:lnTo>
                  <a:pt x="0"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H="1" flipV="1">
            <a:off x="15015609" y="376568"/>
            <a:ext cx="924994" cy="2102259"/>
          </a:xfrm>
          <a:custGeom>
            <a:avLst/>
            <a:gdLst/>
            <a:ahLst/>
            <a:cxnLst/>
            <a:rect l="l" t="t" r="r" b="b"/>
            <a:pathLst>
              <a:path w="924994" h="2102259">
                <a:moveTo>
                  <a:pt x="924994" y="2102259"/>
                </a:moveTo>
                <a:lnTo>
                  <a:pt x="0" y="2102259"/>
                </a:lnTo>
                <a:lnTo>
                  <a:pt x="0" y="0"/>
                </a:lnTo>
                <a:lnTo>
                  <a:pt x="924994" y="0"/>
                </a:lnTo>
                <a:lnTo>
                  <a:pt x="924994" y="2102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24369" y="3155620"/>
            <a:ext cx="5579014" cy="3012668"/>
          </a:xfrm>
          <a:custGeom>
            <a:avLst/>
            <a:gdLst/>
            <a:ahLst/>
            <a:cxnLst/>
            <a:rect l="l" t="t" r="r" b="b"/>
            <a:pathLst>
              <a:path w="5579014" h="3012668">
                <a:moveTo>
                  <a:pt x="0" y="0"/>
                </a:moveTo>
                <a:lnTo>
                  <a:pt x="5579014" y="0"/>
                </a:lnTo>
                <a:lnTo>
                  <a:pt x="5579014" y="3012668"/>
                </a:lnTo>
                <a:lnTo>
                  <a:pt x="0" y="3012668"/>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7523104" y="2489558"/>
            <a:ext cx="4919034" cy="420748"/>
          </a:xfrm>
          <a:prstGeom prst="rect">
            <a:avLst/>
          </a:prstGeom>
        </p:spPr>
        <p:txBody>
          <a:bodyPr lIns="0" tIns="0" rIns="0" bIns="0" rtlCol="0" anchor="t">
            <a:spAutoFit/>
          </a:bodyPr>
          <a:lstStyle/>
          <a:p>
            <a:pPr marL="0" lvl="0" indent="0" algn="l">
              <a:lnSpc>
                <a:spcPts val="3361"/>
              </a:lnSpc>
            </a:pPr>
            <a:r>
              <a:rPr lang="en-US" sz="2778">
                <a:solidFill>
                  <a:srgbClr val="5F6F52"/>
                </a:solidFill>
                <a:latin typeface="Sunborn"/>
                <a:ea typeface="Sunborn"/>
                <a:cs typeface="Sunborn"/>
                <a:sym typeface="Sunborn"/>
              </a:rPr>
              <a:t>Wired Cad Model</a:t>
            </a:r>
          </a:p>
        </p:txBody>
      </p:sp>
      <p:sp>
        <p:nvSpPr>
          <p:cNvPr id="8" name="TextBox 8"/>
          <p:cNvSpPr txBox="1"/>
          <p:nvPr/>
        </p:nvSpPr>
        <p:spPr>
          <a:xfrm>
            <a:off x="624369" y="6259730"/>
            <a:ext cx="6210112" cy="273777"/>
          </a:xfrm>
          <a:prstGeom prst="rect">
            <a:avLst/>
          </a:prstGeom>
        </p:spPr>
        <p:txBody>
          <a:bodyPr lIns="0" tIns="0" rIns="0" bIns="0" rtlCol="0" anchor="t">
            <a:spAutoFit/>
          </a:bodyPr>
          <a:lstStyle/>
          <a:p>
            <a:pPr algn="l">
              <a:lnSpc>
                <a:spcPts val="2234"/>
              </a:lnSpc>
            </a:pPr>
            <a:r>
              <a:rPr lang="en-US" sz="1596" i="1">
                <a:solidFill>
                  <a:srgbClr val="5F6F52"/>
                </a:solidFill>
                <a:latin typeface="Gotham Italics"/>
                <a:ea typeface="Gotham Italics"/>
                <a:cs typeface="Gotham Italics"/>
                <a:sym typeface="Gotham Italics"/>
              </a:rPr>
              <a:t>Screenshot taken by Diya Panthulu</a:t>
            </a: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E10F63E3-46EE-2670-C118-44949D47E124}"/>
                  </a:ext>
                </a:extLst>
              </p:cNvPr>
              <p:cNvGraphicFramePr>
                <a:graphicFrameLocks noChangeAspect="1"/>
              </p:cNvGraphicFramePr>
              <p:nvPr>
                <p:extLst>
                  <p:ext uri="{D42A27DB-BD31-4B8C-83A1-F6EECF244321}">
                    <p14:modId xmlns:p14="http://schemas.microsoft.com/office/powerpoint/2010/main" val="3794441869"/>
                  </p:ext>
                </p:extLst>
              </p:nvPr>
            </p:nvGraphicFramePr>
            <p:xfrm>
              <a:off x="5912657" y="1555810"/>
              <a:ext cx="12343922" cy="8629315"/>
            </p:xfrm>
            <a:graphic>
              <a:graphicData uri="http://schemas.microsoft.com/office/drawing/2017/model3d">
                <am3d:model3d r:embed="rId5">
                  <am3d:spPr>
                    <a:xfrm>
                      <a:off x="0" y="0"/>
                      <a:ext cx="12343922" cy="8629315"/>
                    </a:xfrm>
                    <a:prstGeom prst="rect">
                      <a:avLst/>
                    </a:prstGeom>
                  </am3d:spPr>
                  <am3d:camera>
                    <am3d:pos x="0" y="0" z="60442189"/>
                    <am3d:up dx="0" dy="36000000" dz="0"/>
                    <am3d:lookAt x="0" y="0" z="0"/>
                    <am3d:perspective fov="2700000"/>
                  </am3d:camera>
                  <am3d:trans>
                    <am3d:meterPerModelUnit n="2159" d="1000000"/>
                    <am3d:preTrans dx="2604073" dy="-2569748" dz="-2574837"/>
                    <am3d:scale>
                      <am3d:sx n="1000000" d="1000000"/>
                      <am3d:sy n="1000000" d="1000000"/>
                      <am3d:sz n="1000000" d="1000000"/>
                    </am3d:scale>
                    <am3d:rot ax="2357042" ay="-2139126" az="-1529484"/>
                    <am3d:postTrans dx="0" dy="0" dz="0"/>
                  </am3d:trans>
                  <am3d:raster rName="Office3DRenderer" rVer="16.0.8326">
                    <am3d:blip r:embed="rId6"/>
                  </am3d:raster>
                  <am3d:objViewport viewportSz="140583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E10F63E3-46EE-2670-C118-44949D47E124}"/>
                  </a:ext>
                </a:extLst>
              </p:cNvPr>
              <p:cNvPicPr>
                <a:picLocks noGrp="1" noRot="1" noChangeAspect="1" noMove="1" noResize="1" noEditPoints="1" noAdjustHandles="1" noChangeArrowheads="1" noChangeShapeType="1" noCrop="1"/>
              </p:cNvPicPr>
              <p:nvPr/>
            </p:nvPicPr>
            <p:blipFill>
              <a:blip r:embed="rId6"/>
              <a:stretch>
                <a:fillRect/>
              </a:stretch>
            </p:blipFill>
            <p:spPr>
              <a:xfrm>
                <a:off x="5912657" y="1555810"/>
                <a:ext cx="12343922" cy="8629315"/>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3209</Words>
  <Application>Microsoft Office PowerPoint</Application>
  <PresentationFormat>Custom</PresentationFormat>
  <Paragraphs>255</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Sunborn</vt:lpstr>
      <vt:lpstr>Times New Roman</vt:lpstr>
      <vt:lpstr>Calibri</vt:lpstr>
      <vt:lpstr>Gotham Bold</vt:lpstr>
      <vt:lpstr>Arial</vt:lpstr>
      <vt:lpstr>Gotham</vt:lpstr>
      <vt:lpstr>Gotham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Multi-Stage Filtration Efficiency</dc:title>
  <cp:lastModifiedBy>PANTHULU DIYA</cp:lastModifiedBy>
  <cp:revision>3</cp:revision>
  <dcterms:created xsi:type="dcterms:W3CDTF">2006-08-16T00:00:00Z</dcterms:created>
  <dcterms:modified xsi:type="dcterms:W3CDTF">2025-12-20T14:27:27Z</dcterms:modified>
  <dc:identifier>DAG7t9G1A88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e59c49-c978-4f93-8fd4-23c6e135f5a9_Enabled">
    <vt:lpwstr>true</vt:lpwstr>
  </property>
  <property fmtid="{D5CDD505-2E9C-101B-9397-08002B2CF9AE}" pid="3" name="MSIP_Label_72e59c49-c978-4f93-8fd4-23c6e135f5a9_SetDate">
    <vt:lpwstr>2025-12-18T05:35:41Z</vt:lpwstr>
  </property>
  <property fmtid="{D5CDD505-2E9C-101B-9397-08002B2CF9AE}" pid="4" name="MSIP_Label_72e59c49-c978-4f93-8fd4-23c6e135f5a9_Method">
    <vt:lpwstr>Standard</vt:lpwstr>
  </property>
  <property fmtid="{D5CDD505-2E9C-101B-9397-08002B2CF9AE}" pid="5" name="MSIP_Label_72e59c49-c978-4f93-8fd4-23c6e135f5a9_Name">
    <vt:lpwstr>defa4170-0d19-0005-0004-bc88714345d2</vt:lpwstr>
  </property>
  <property fmtid="{D5CDD505-2E9C-101B-9397-08002B2CF9AE}" pid="6" name="MSIP_Label_72e59c49-c978-4f93-8fd4-23c6e135f5a9_SiteId">
    <vt:lpwstr>b771da13-d31d-4745-9da6-3a1cc87452d1</vt:lpwstr>
  </property>
  <property fmtid="{D5CDD505-2E9C-101B-9397-08002B2CF9AE}" pid="7" name="MSIP_Label_72e59c49-c978-4f93-8fd4-23c6e135f5a9_ActionId">
    <vt:lpwstr>552a5e69-3756-48c2-8728-edd71081381c</vt:lpwstr>
  </property>
  <property fmtid="{D5CDD505-2E9C-101B-9397-08002B2CF9AE}" pid="8" name="MSIP_Label_72e59c49-c978-4f93-8fd4-23c6e135f5a9_ContentBits">
    <vt:lpwstr>0</vt:lpwstr>
  </property>
  <property fmtid="{D5CDD505-2E9C-101B-9397-08002B2CF9AE}" pid="9" name="MSIP_Label_72e59c49-c978-4f93-8fd4-23c6e135f5a9_Tag">
    <vt:lpwstr>10, 3, 0, 1</vt:lpwstr>
  </property>
</Properties>
</file>